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22" r:id="rId62"/>
    <p:sldId id="318" r:id="rId63"/>
    <p:sldId id="319" r:id="rId64"/>
    <p:sldId id="320" r:id="rId65"/>
    <p:sldId id="323" r:id="rId66"/>
    <p:sldId id="321" r:id="rId67"/>
    <p:sldId id="324" r:id="rId68"/>
    <p:sldId id="325" r:id="rId69"/>
    <p:sldId id="326" r:id="rId70"/>
    <p:sldId id="327" r:id="rId71"/>
    <p:sldId id="328" r:id="rId72"/>
    <p:sldId id="329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50" r:id="rId89"/>
    <p:sldId id="349" r:id="rId90"/>
    <p:sldId id="351" r:id="rId91"/>
    <p:sldId id="352" r:id="rId92"/>
    <p:sldId id="353" r:id="rId93"/>
    <p:sldId id="354" r:id="rId94"/>
    <p:sldId id="355" r:id="rId95"/>
    <p:sldId id="356" r:id="rId96"/>
    <p:sldId id="358" r:id="rId9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a Wang" initials="J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274A8"/>
    <a:srgbClr val="FBEAB7"/>
    <a:srgbClr val="6E685A"/>
    <a:srgbClr val="D35C23"/>
    <a:srgbClr val="FDE2C7"/>
    <a:srgbClr val="FCF5D5"/>
    <a:srgbClr val="5B9BD5"/>
    <a:srgbClr val="0396D9"/>
    <a:srgbClr val="B19273"/>
    <a:srgbClr val="6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Style>
        <a:tcBdr/>
        <a:fill>
          <a:solidFill>
            <a:srgbClr val="E9EFF7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presProps" Target="presProps.xml"/><Relationship Id="rId98" Type="http://schemas.openxmlformats.org/officeDocument/2006/relationships/notesMaster" Target="notesMasters/notesMaster1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2" Type="http://schemas.openxmlformats.org/officeDocument/2006/relationships/commentAuthors" Target="commentAuthors.xml"/><Relationship Id="rId101" Type="http://schemas.openxmlformats.org/officeDocument/2006/relationships/tableStyles" Target="tableStyles.xml"/><Relationship Id="rId100" Type="http://schemas.openxmlformats.org/officeDocument/2006/relationships/viewProps" Target="view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17T16:39:29.656" idx="1">
    <p:pos x="2447" y="45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/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2" name="內文層級一…"/>
          <p:cNvSpPr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大標題文字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3" name="內文層級一…"/>
          <p:cNvSpPr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大標題文字"/>
          <p:cNvSpPr/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2" name="內文層級一…"/>
          <p:cNvSpPr/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3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1" name="內文層級一…"/>
          <p:cNvSpPr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/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30" name="內文層級一…"/>
          <p:cNvSpPr/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9" name="內文層級一…"/>
          <p:cNvSpPr/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/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" name="內文層級一…"/>
          <p:cNvSpPr/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0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8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73" name="內文層級一…"/>
          <p:cNvSpPr/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4" name="內文層級一…"/>
          <p:cNvSpPr/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灯片编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灯片编号"/>
          <p:cNvSpPr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image" Target="../media/image85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等腰三角形 3"/>
          <p:cNvSpPr/>
          <p:nvPr/>
        </p:nvSpPr>
        <p:spPr>
          <a:xfrm flipV="1">
            <a:off x="4179325" y="-3741"/>
            <a:ext cx="1133457" cy="1085303"/>
          </a:xfrm>
          <a:prstGeom prst="triangle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任意多边形 4"/>
          <p:cNvSpPr/>
          <p:nvPr/>
        </p:nvSpPr>
        <p:spPr>
          <a:xfrm>
            <a:off x="-1" y="0"/>
            <a:ext cx="7130006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25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" name="等腰三角形 5"/>
          <p:cNvSpPr/>
          <p:nvPr/>
        </p:nvSpPr>
        <p:spPr>
          <a:xfrm>
            <a:off x="3787164" y="3800473"/>
            <a:ext cx="3193186" cy="3057527"/>
          </a:xfrm>
          <a:prstGeom prst="triangle">
            <a:avLst/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文本框 6"/>
          <p:cNvSpPr/>
          <p:nvPr/>
        </p:nvSpPr>
        <p:spPr>
          <a:xfrm>
            <a:off x="6177091" y="2603974"/>
            <a:ext cx="5433647" cy="2301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r">
              <a:defRPr sz="80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网络时代</a:t>
            </a:r>
          </a:p>
          <a:p>
            <a:pPr algn="r">
              <a:defRPr sz="44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九个管理新法则</a:t>
            </a:r>
          </a:p>
        </p:txBody>
      </p:sp>
      <p:sp>
        <p:nvSpPr>
          <p:cNvPr id="116" name="直接连接符 9"/>
          <p:cNvSpPr/>
          <p:nvPr/>
        </p:nvSpPr>
        <p:spPr>
          <a:xfrm>
            <a:off x="10454265" y="4604522"/>
            <a:ext cx="1075381" cy="1"/>
          </a:xfrm>
          <a:prstGeom prst="line">
            <a:avLst/>
          </a:prstGeom>
          <a:ln w="25400">
            <a:solidFill>
              <a:srgbClr val="0274A8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117" name="任意多边形 10"/>
          <p:cNvSpPr/>
          <p:nvPr/>
        </p:nvSpPr>
        <p:spPr>
          <a:xfrm>
            <a:off x="3702691" y="0"/>
            <a:ext cx="2599034" cy="4708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260" y="0"/>
                </a:lnTo>
                <a:lnTo>
                  <a:pt x="21600" y="18523"/>
                </a:lnTo>
                <a:lnTo>
                  <a:pt x="2022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任意多边形 11"/>
          <p:cNvSpPr/>
          <p:nvPr/>
        </p:nvSpPr>
        <p:spPr>
          <a:xfrm>
            <a:off x="3413104" y="-1"/>
            <a:ext cx="3983514" cy="6861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361" y="0"/>
                </a:lnTo>
                <a:lnTo>
                  <a:pt x="13577" y="12601"/>
                </a:lnTo>
                <a:lnTo>
                  <a:pt x="13581" y="12591"/>
                </a:lnTo>
                <a:lnTo>
                  <a:pt x="21600" y="21600"/>
                </a:lnTo>
                <a:lnTo>
                  <a:pt x="19226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" name="文本框 1"/>
          <p:cNvSpPr txBox="1"/>
          <p:nvPr/>
        </p:nvSpPr>
        <p:spPr>
          <a:xfrm>
            <a:off x="9900920" y="4819015"/>
            <a:ext cx="141732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by Jia Wang</a:t>
            </a:r>
            <a:endParaRPr lang="en-US" altLang="zh-CN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Box 76"/>
          <p:cNvSpPr/>
          <p:nvPr/>
        </p:nvSpPr>
        <p:spPr>
          <a:xfrm>
            <a:off x="1083879" y="343906"/>
            <a:ext cx="3456941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晋升冲突——旧世代员工</a:t>
            </a:r>
          </a:p>
        </p:txBody>
      </p:sp>
      <p:sp>
        <p:nvSpPr>
          <p:cNvPr id="240" name="等腰三角形 5"/>
          <p:cNvSpPr/>
          <p:nvPr/>
        </p:nvSpPr>
        <p:spPr>
          <a:xfrm rot="5400000" flipH="1">
            <a:off x="213732" y="252824"/>
            <a:ext cx="772738" cy="666154"/>
          </a:xfrm>
          <a:prstGeom prst="triangle">
            <a:avLst/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69" name="组合 1"/>
          <p:cNvGrpSpPr/>
          <p:nvPr/>
        </p:nvGrpSpPr>
        <p:grpSpPr>
          <a:xfrm>
            <a:off x="1148614" y="1711594"/>
            <a:ext cx="9585961" cy="3941447"/>
            <a:chOff x="0" y="0"/>
            <a:chExt cx="9585960" cy="3941445"/>
          </a:xfrm>
        </p:grpSpPr>
        <p:sp>
          <p:nvSpPr>
            <p:cNvPr id="241" name="任意多边形 23"/>
            <p:cNvSpPr/>
            <p:nvPr/>
          </p:nvSpPr>
          <p:spPr>
            <a:xfrm rot="16200000" flipH="1">
              <a:off x="4710833" y="0"/>
              <a:ext cx="2286001" cy="228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5480" y="21600"/>
                  </a:lnTo>
                  <a:cubicBezTo>
                    <a:pt x="15480" y="13051"/>
                    <a:pt x="8549" y="6120"/>
                    <a:pt x="0" y="6120"/>
                  </a:cubicBezTo>
                  <a:close/>
                </a:path>
              </a:pathLst>
            </a:custGeom>
            <a:solidFill>
              <a:srgbClr val="0274A8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</a:p>
          </p:txBody>
        </p:sp>
        <p:sp>
          <p:nvSpPr>
            <p:cNvPr id="242" name="任意多边形 24"/>
            <p:cNvSpPr/>
            <p:nvPr/>
          </p:nvSpPr>
          <p:spPr>
            <a:xfrm rot="5400000">
              <a:off x="3067770" y="0"/>
              <a:ext cx="2286001" cy="228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5480" y="21600"/>
                  </a:lnTo>
                  <a:cubicBezTo>
                    <a:pt x="15480" y="13051"/>
                    <a:pt x="8549" y="6120"/>
                    <a:pt x="0" y="6120"/>
                  </a:cubicBezTo>
                  <a:close/>
                </a:path>
              </a:pathLst>
            </a:custGeom>
            <a:solidFill>
              <a:srgbClr val="0396D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</a:p>
          </p:txBody>
        </p:sp>
        <p:sp>
          <p:nvSpPr>
            <p:cNvPr id="243" name="任意多边形 25"/>
            <p:cNvSpPr/>
            <p:nvPr/>
          </p:nvSpPr>
          <p:spPr>
            <a:xfrm rot="16200000">
              <a:off x="4710833" y="1655445"/>
              <a:ext cx="2286001" cy="228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5480" y="21600"/>
                  </a:lnTo>
                  <a:cubicBezTo>
                    <a:pt x="15480" y="13051"/>
                    <a:pt x="8549" y="6120"/>
                    <a:pt x="0" y="6120"/>
                  </a:cubicBezTo>
                  <a:close/>
                </a:path>
              </a:pathLst>
            </a:custGeom>
            <a:solidFill>
              <a:srgbClr val="0396D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</a:p>
          </p:txBody>
        </p:sp>
        <p:sp>
          <p:nvSpPr>
            <p:cNvPr id="244" name="任意多边形 26"/>
            <p:cNvSpPr/>
            <p:nvPr/>
          </p:nvSpPr>
          <p:spPr>
            <a:xfrm rot="5400000" flipH="1">
              <a:off x="3067770" y="1655445"/>
              <a:ext cx="2286001" cy="228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5480" y="21600"/>
                  </a:lnTo>
                  <a:cubicBezTo>
                    <a:pt x="15480" y="13051"/>
                    <a:pt x="8549" y="6120"/>
                    <a:pt x="0" y="6120"/>
                  </a:cubicBezTo>
                  <a:close/>
                </a:path>
              </a:pathLst>
            </a:custGeom>
            <a:solidFill>
              <a:srgbClr val="0274A8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</a:p>
          </p:txBody>
        </p:sp>
        <p:grpSp>
          <p:nvGrpSpPr>
            <p:cNvPr id="248" name="组合 27"/>
            <p:cNvGrpSpPr/>
            <p:nvPr/>
          </p:nvGrpSpPr>
          <p:grpSpPr>
            <a:xfrm>
              <a:off x="4874036" y="131511"/>
              <a:ext cx="333377" cy="277814"/>
              <a:chOff x="0" y="0"/>
              <a:chExt cx="333375" cy="277813"/>
            </a:xfrm>
          </p:grpSpPr>
          <p:sp>
            <p:nvSpPr>
              <p:cNvPr id="245" name="Freeform 285"/>
              <p:cNvSpPr/>
              <p:nvPr/>
            </p:nvSpPr>
            <p:spPr>
              <a:xfrm>
                <a:off x="77787" y="38100"/>
                <a:ext cx="15876" cy="236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21257"/>
                      <a:pt x="0" y="20914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343"/>
                      <a:pt x="5400" y="0"/>
                      <a:pt x="10800" y="0"/>
                    </a:cubicBezTo>
                    <a:cubicBezTo>
                      <a:pt x="21600" y="0"/>
                      <a:pt x="21600" y="343"/>
                      <a:pt x="21600" y="686"/>
                    </a:cubicBezTo>
                    <a:cubicBezTo>
                      <a:pt x="21600" y="20914"/>
                      <a:pt x="21600" y="20914"/>
                      <a:pt x="21600" y="20914"/>
                    </a:cubicBezTo>
                    <a:cubicBezTo>
                      <a:pt x="21600" y="21257"/>
                      <a:pt x="21600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46" name="Freeform 286"/>
              <p:cNvSpPr/>
              <p:nvPr/>
            </p:nvSpPr>
            <p:spPr>
              <a:xfrm>
                <a:off x="119062" y="74612"/>
                <a:ext cx="165101" cy="165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909"/>
                      <a:pt x="4909" y="0"/>
                      <a:pt x="10800" y="0"/>
                    </a:cubicBezTo>
                    <a:cubicBezTo>
                      <a:pt x="16691" y="0"/>
                      <a:pt x="21600" y="4909"/>
                      <a:pt x="21600" y="10800"/>
                    </a:cubicBezTo>
                    <a:cubicBezTo>
                      <a:pt x="21600" y="16691"/>
                      <a:pt x="16691" y="21600"/>
                      <a:pt x="10800" y="21600"/>
                    </a:cubicBezTo>
                    <a:close/>
                    <a:moveTo>
                      <a:pt x="10800" y="1964"/>
                    </a:moveTo>
                    <a:cubicBezTo>
                      <a:pt x="5891" y="1964"/>
                      <a:pt x="1964" y="5891"/>
                      <a:pt x="1964" y="10800"/>
                    </a:cubicBezTo>
                    <a:cubicBezTo>
                      <a:pt x="1964" y="15709"/>
                      <a:pt x="5891" y="19636"/>
                      <a:pt x="10800" y="19636"/>
                    </a:cubicBezTo>
                    <a:cubicBezTo>
                      <a:pt x="15709" y="19636"/>
                      <a:pt x="19636" y="15709"/>
                      <a:pt x="19636" y="10800"/>
                    </a:cubicBezTo>
                    <a:cubicBezTo>
                      <a:pt x="19636" y="5891"/>
                      <a:pt x="15709" y="1964"/>
                      <a:pt x="10800" y="19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47" name="Freeform 287"/>
              <p:cNvSpPr/>
              <p:nvPr/>
            </p:nvSpPr>
            <p:spPr>
              <a:xfrm>
                <a:off x="0" y="-1"/>
                <a:ext cx="333376" cy="277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01" y="21600"/>
                    </a:moveTo>
                    <a:cubicBezTo>
                      <a:pt x="1699" y="21600"/>
                      <a:pt x="1699" y="21600"/>
                      <a:pt x="1699" y="21600"/>
                    </a:cubicBezTo>
                    <a:cubicBezTo>
                      <a:pt x="728" y="21600"/>
                      <a:pt x="0" y="20432"/>
                      <a:pt x="0" y="19265"/>
                    </a:cubicBezTo>
                    <a:cubicBezTo>
                      <a:pt x="0" y="5254"/>
                      <a:pt x="0" y="5254"/>
                      <a:pt x="0" y="5254"/>
                    </a:cubicBezTo>
                    <a:cubicBezTo>
                      <a:pt x="0" y="3795"/>
                      <a:pt x="728" y="2919"/>
                      <a:pt x="1699" y="2919"/>
                    </a:cubicBezTo>
                    <a:cubicBezTo>
                      <a:pt x="7766" y="2919"/>
                      <a:pt x="7766" y="2919"/>
                      <a:pt x="7766" y="2919"/>
                    </a:cubicBezTo>
                    <a:cubicBezTo>
                      <a:pt x="9708" y="292"/>
                      <a:pt x="9708" y="292"/>
                      <a:pt x="9708" y="292"/>
                    </a:cubicBezTo>
                    <a:cubicBezTo>
                      <a:pt x="9708" y="0"/>
                      <a:pt x="9951" y="0"/>
                      <a:pt x="9951" y="0"/>
                    </a:cubicBezTo>
                    <a:cubicBezTo>
                      <a:pt x="16018" y="0"/>
                      <a:pt x="16018" y="0"/>
                      <a:pt x="16018" y="0"/>
                    </a:cubicBezTo>
                    <a:cubicBezTo>
                      <a:pt x="16261" y="0"/>
                      <a:pt x="16503" y="0"/>
                      <a:pt x="16503" y="292"/>
                    </a:cubicBezTo>
                    <a:cubicBezTo>
                      <a:pt x="18202" y="2919"/>
                      <a:pt x="18202" y="2919"/>
                      <a:pt x="18202" y="2919"/>
                    </a:cubicBezTo>
                    <a:cubicBezTo>
                      <a:pt x="19901" y="2919"/>
                      <a:pt x="19901" y="2919"/>
                      <a:pt x="19901" y="2919"/>
                    </a:cubicBezTo>
                    <a:cubicBezTo>
                      <a:pt x="20872" y="2919"/>
                      <a:pt x="21600" y="3795"/>
                      <a:pt x="21600" y="5254"/>
                    </a:cubicBezTo>
                    <a:cubicBezTo>
                      <a:pt x="21600" y="19265"/>
                      <a:pt x="21600" y="19265"/>
                      <a:pt x="21600" y="19265"/>
                    </a:cubicBezTo>
                    <a:cubicBezTo>
                      <a:pt x="21600" y="20432"/>
                      <a:pt x="20872" y="21600"/>
                      <a:pt x="19901" y="21600"/>
                    </a:cubicBezTo>
                    <a:close/>
                    <a:moveTo>
                      <a:pt x="1699" y="4086"/>
                    </a:moveTo>
                    <a:cubicBezTo>
                      <a:pt x="1213" y="4086"/>
                      <a:pt x="971" y="4670"/>
                      <a:pt x="971" y="5254"/>
                    </a:cubicBezTo>
                    <a:cubicBezTo>
                      <a:pt x="971" y="19265"/>
                      <a:pt x="971" y="19265"/>
                      <a:pt x="971" y="19265"/>
                    </a:cubicBezTo>
                    <a:cubicBezTo>
                      <a:pt x="971" y="19849"/>
                      <a:pt x="1213" y="20432"/>
                      <a:pt x="1699" y="20432"/>
                    </a:cubicBezTo>
                    <a:cubicBezTo>
                      <a:pt x="19901" y="20432"/>
                      <a:pt x="19901" y="20432"/>
                      <a:pt x="19901" y="20432"/>
                    </a:cubicBezTo>
                    <a:cubicBezTo>
                      <a:pt x="20144" y="20432"/>
                      <a:pt x="20629" y="19849"/>
                      <a:pt x="20629" y="19265"/>
                    </a:cubicBezTo>
                    <a:cubicBezTo>
                      <a:pt x="20629" y="5254"/>
                      <a:pt x="20629" y="5254"/>
                      <a:pt x="20629" y="5254"/>
                    </a:cubicBezTo>
                    <a:cubicBezTo>
                      <a:pt x="20629" y="4670"/>
                      <a:pt x="20144" y="4086"/>
                      <a:pt x="19901" y="4086"/>
                    </a:cubicBezTo>
                    <a:cubicBezTo>
                      <a:pt x="17960" y="4086"/>
                      <a:pt x="17960" y="4086"/>
                      <a:pt x="17960" y="4086"/>
                    </a:cubicBezTo>
                    <a:cubicBezTo>
                      <a:pt x="17960" y="4086"/>
                      <a:pt x="17717" y="4086"/>
                      <a:pt x="17717" y="3795"/>
                    </a:cubicBezTo>
                    <a:cubicBezTo>
                      <a:pt x="15775" y="1168"/>
                      <a:pt x="15775" y="1168"/>
                      <a:pt x="15775" y="1168"/>
                    </a:cubicBezTo>
                    <a:cubicBezTo>
                      <a:pt x="10193" y="1168"/>
                      <a:pt x="10193" y="1168"/>
                      <a:pt x="10193" y="1168"/>
                    </a:cubicBezTo>
                    <a:cubicBezTo>
                      <a:pt x="8494" y="3795"/>
                      <a:pt x="8494" y="3795"/>
                      <a:pt x="8494" y="3795"/>
                    </a:cubicBezTo>
                    <a:cubicBezTo>
                      <a:pt x="8494" y="4086"/>
                      <a:pt x="8252" y="4086"/>
                      <a:pt x="8009" y="4086"/>
                    </a:cubicBezTo>
                    <a:cubicBezTo>
                      <a:pt x="1699" y="4086"/>
                      <a:pt x="1699" y="4086"/>
                      <a:pt x="1699" y="40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</p:grpSp>
        <p:grpSp>
          <p:nvGrpSpPr>
            <p:cNvPr id="252" name="组合 31"/>
            <p:cNvGrpSpPr/>
            <p:nvPr/>
          </p:nvGrpSpPr>
          <p:grpSpPr>
            <a:xfrm>
              <a:off x="3145165" y="1805568"/>
              <a:ext cx="325325" cy="327026"/>
              <a:chOff x="0" y="0"/>
              <a:chExt cx="325323" cy="327025"/>
            </a:xfrm>
          </p:grpSpPr>
          <p:sp>
            <p:nvSpPr>
              <p:cNvPr id="249" name="Freeform 368"/>
              <p:cNvSpPr/>
              <p:nvPr/>
            </p:nvSpPr>
            <p:spPr>
              <a:xfrm>
                <a:off x="0" y="0"/>
                <a:ext cx="325324" cy="32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8" h="21600" extrusionOk="0">
                    <a:moveTo>
                      <a:pt x="9222" y="21600"/>
                    </a:moveTo>
                    <a:cubicBezTo>
                      <a:pt x="8980" y="21600"/>
                      <a:pt x="8980" y="21600"/>
                      <a:pt x="8980" y="21600"/>
                    </a:cubicBezTo>
                    <a:cubicBezTo>
                      <a:pt x="8737" y="21352"/>
                      <a:pt x="8737" y="21103"/>
                      <a:pt x="8737" y="21103"/>
                    </a:cubicBezTo>
                    <a:cubicBezTo>
                      <a:pt x="9708" y="19117"/>
                      <a:pt x="9222" y="16634"/>
                      <a:pt x="8009" y="14897"/>
                    </a:cubicBezTo>
                    <a:cubicBezTo>
                      <a:pt x="7766" y="14897"/>
                      <a:pt x="7524" y="14897"/>
                      <a:pt x="7038" y="14897"/>
                    </a:cubicBezTo>
                    <a:cubicBezTo>
                      <a:pt x="7038" y="14648"/>
                      <a:pt x="6796" y="14648"/>
                      <a:pt x="6796" y="14400"/>
                    </a:cubicBezTo>
                    <a:cubicBezTo>
                      <a:pt x="6796" y="14152"/>
                      <a:pt x="6553" y="13655"/>
                      <a:pt x="6553" y="13407"/>
                    </a:cubicBezTo>
                    <a:cubicBezTo>
                      <a:pt x="4854" y="12166"/>
                      <a:pt x="2670" y="11917"/>
                      <a:pt x="728" y="12662"/>
                    </a:cubicBezTo>
                    <a:cubicBezTo>
                      <a:pt x="485" y="12910"/>
                      <a:pt x="243" y="12662"/>
                      <a:pt x="243" y="12662"/>
                    </a:cubicBezTo>
                    <a:cubicBezTo>
                      <a:pt x="0" y="12414"/>
                      <a:pt x="0" y="12166"/>
                      <a:pt x="0" y="12166"/>
                    </a:cubicBezTo>
                    <a:cubicBezTo>
                      <a:pt x="485" y="11172"/>
                      <a:pt x="971" y="10428"/>
                      <a:pt x="1456" y="9931"/>
                    </a:cubicBezTo>
                    <a:cubicBezTo>
                      <a:pt x="3155" y="8193"/>
                      <a:pt x="5339" y="7448"/>
                      <a:pt x="7524" y="7945"/>
                    </a:cubicBezTo>
                    <a:cubicBezTo>
                      <a:pt x="8252" y="6207"/>
                      <a:pt x="8980" y="4966"/>
                      <a:pt x="10193" y="3724"/>
                    </a:cubicBezTo>
                    <a:cubicBezTo>
                      <a:pt x="12378" y="1490"/>
                      <a:pt x="15533" y="0"/>
                      <a:pt x="18445" y="0"/>
                    </a:cubicBezTo>
                    <a:cubicBezTo>
                      <a:pt x="19173" y="0"/>
                      <a:pt x="19901" y="248"/>
                      <a:pt x="20629" y="248"/>
                    </a:cubicBezTo>
                    <a:cubicBezTo>
                      <a:pt x="20629" y="248"/>
                      <a:pt x="20872" y="497"/>
                      <a:pt x="20872" y="745"/>
                    </a:cubicBezTo>
                    <a:cubicBezTo>
                      <a:pt x="21600" y="4469"/>
                      <a:pt x="20387" y="8441"/>
                      <a:pt x="17474" y="11421"/>
                    </a:cubicBezTo>
                    <a:cubicBezTo>
                      <a:pt x="16261" y="12414"/>
                      <a:pt x="15047" y="13407"/>
                      <a:pt x="13591" y="13903"/>
                    </a:cubicBezTo>
                    <a:cubicBezTo>
                      <a:pt x="13834" y="16386"/>
                      <a:pt x="13106" y="18621"/>
                      <a:pt x="11649" y="20110"/>
                    </a:cubicBezTo>
                    <a:cubicBezTo>
                      <a:pt x="10921" y="20855"/>
                      <a:pt x="10193" y="21352"/>
                      <a:pt x="9465" y="21600"/>
                    </a:cubicBezTo>
                    <a:cubicBezTo>
                      <a:pt x="9465" y="21600"/>
                      <a:pt x="9222" y="21600"/>
                      <a:pt x="9222" y="21600"/>
                    </a:cubicBezTo>
                    <a:close/>
                    <a:moveTo>
                      <a:pt x="7524" y="13903"/>
                    </a:moveTo>
                    <a:cubicBezTo>
                      <a:pt x="7766" y="13903"/>
                      <a:pt x="8252" y="13903"/>
                      <a:pt x="8494" y="13903"/>
                    </a:cubicBezTo>
                    <a:cubicBezTo>
                      <a:pt x="8494" y="13903"/>
                      <a:pt x="8737" y="14152"/>
                      <a:pt x="8737" y="14152"/>
                    </a:cubicBezTo>
                    <a:cubicBezTo>
                      <a:pt x="9951" y="15890"/>
                      <a:pt x="10436" y="18124"/>
                      <a:pt x="9951" y="20110"/>
                    </a:cubicBezTo>
                    <a:cubicBezTo>
                      <a:pt x="10436" y="19862"/>
                      <a:pt x="10679" y="19614"/>
                      <a:pt x="10921" y="19366"/>
                    </a:cubicBezTo>
                    <a:cubicBezTo>
                      <a:pt x="12378" y="17876"/>
                      <a:pt x="12863" y="15890"/>
                      <a:pt x="12620" y="13903"/>
                    </a:cubicBezTo>
                    <a:cubicBezTo>
                      <a:pt x="12378" y="13655"/>
                      <a:pt x="12620" y="13407"/>
                      <a:pt x="12863" y="13159"/>
                    </a:cubicBezTo>
                    <a:cubicBezTo>
                      <a:pt x="14319" y="12662"/>
                      <a:pt x="15775" y="11669"/>
                      <a:pt x="16746" y="10676"/>
                    </a:cubicBezTo>
                    <a:cubicBezTo>
                      <a:pt x="19416" y="7945"/>
                      <a:pt x="20629" y="4469"/>
                      <a:pt x="19901" y="1241"/>
                    </a:cubicBezTo>
                    <a:cubicBezTo>
                      <a:pt x="16746" y="745"/>
                      <a:pt x="13348" y="1986"/>
                      <a:pt x="10921" y="4469"/>
                    </a:cubicBezTo>
                    <a:cubicBezTo>
                      <a:pt x="9708" y="5710"/>
                      <a:pt x="8737" y="6952"/>
                      <a:pt x="8252" y="8441"/>
                    </a:cubicBezTo>
                    <a:cubicBezTo>
                      <a:pt x="8252" y="8690"/>
                      <a:pt x="8009" y="8938"/>
                      <a:pt x="7766" y="8938"/>
                    </a:cubicBezTo>
                    <a:cubicBezTo>
                      <a:pt x="5825" y="8441"/>
                      <a:pt x="3640" y="9186"/>
                      <a:pt x="2184" y="10428"/>
                    </a:cubicBezTo>
                    <a:cubicBezTo>
                      <a:pt x="1942" y="10676"/>
                      <a:pt x="1699" y="11172"/>
                      <a:pt x="1456" y="11421"/>
                    </a:cubicBezTo>
                    <a:cubicBezTo>
                      <a:pt x="3398" y="10924"/>
                      <a:pt x="5825" y="11421"/>
                      <a:pt x="7281" y="12662"/>
                    </a:cubicBezTo>
                    <a:cubicBezTo>
                      <a:pt x="7524" y="12910"/>
                      <a:pt x="7524" y="12910"/>
                      <a:pt x="7524" y="13159"/>
                    </a:cubicBezTo>
                    <a:cubicBezTo>
                      <a:pt x="7524" y="13407"/>
                      <a:pt x="7524" y="13655"/>
                      <a:pt x="7524" y="139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50" name="Freeform 369"/>
              <p:cNvSpPr/>
              <p:nvPr/>
            </p:nvSpPr>
            <p:spPr>
              <a:xfrm>
                <a:off x="198967" y="52992"/>
                <a:ext cx="74085" cy="755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71" h="20571" extrusionOk="0">
                    <a:moveTo>
                      <a:pt x="10285" y="20571"/>
                    </a:moveTo>
                    <a:cubicBezTo>
                      <a:pt x="8228" y="20571"/>
                      <a:pt x="5142" y="19542"/>
                      <a:pt x="3085" y="17485"/>
                    </a:cubicBezTo>
                    <a:cubicBezTo>
                      <a:pt x="-1029" y="13371"/>
                      <a:pt x="-1029" y="7200"/>
                      <a:pt x="3085" y="3085"/>
                    </a:cubicBezTo>
                    <a:cubicBezTo>
                      <a:pt x="7200" y="-1029"/>
                      <a:pt x="14400" y="-1029"/>
                      <a:pt x="17485" y="3085"/>
                    </a:cubicBezTo>
                    <a:cubicBezTo>
                      <a:pt x="19542" y="5142"/>
                      <a:pt x="20571" y="7200"/>
                      <a:pt x="20571" y="10285"/>
                    </a:cubicBezTo>
                    <a:cubicBezTo>
                      <a:pt x="20571" y="13371"/>
                      <a:pt x="19542" y="15428"/>
                      <a:pt x="17485" y="17485"/>
                    </a:cubicBezTo>
                    <a:cubicBezTo>
                      <a:pt x="15428" y="19542"/>
                      <a:pt x="13371" y="20571"/>
                      <a:pt x="10285" y="20571"/>
                    </a:cubicBezTo>
                    <a:close/>
                    <a:moveTo>
                      <a:pt x="10285" y="4114"/>
                    </a:moveTo>
                    <a:cubicBezTo>
                      <a:pt x="9257" y="4114"/>
                      <a:pt x="7200" y="5142"/>
                      <a:pt x="6171" y="6171"/>
                    </a:cubicBezTo>
                    <a:cubicBezTo>
                      <a:pt x="4114" y="8228"/>
                      <a:pt x="4114" y="12342"/>
                      <a:pt x="6171" y="14400"/>
                    </a:cubicBezTo>
                    <a:cubicBezTo>
                      <a:pt x="8228" y="17485"/>
                      <a:pt x="12342" y="17485"/>
                      <a:pt x="15428" y="14400"/>
                    </a:cubicBezTo>
                    <a:cubicBezTo>
                      <a:pt x="16457" y="13371"/>
                      <a:pt x="16457" y="12342"/>
                      <a:pt x="16457" y="10285"/>
                    </a:cubicBezTo>
                    <a:cubicBezTo>
                      <a:pt x="16457" y="9257"/>
                      <a:pt x="16457" y="7200"/>
                      <a:pt x="15428" y="6171"/>
                    </a:cubicBezTo>
                    <a:cubicBezTo>
                      <a:pt x="13371" y="5142"/>
                      <a:pt x="12342" y="4114"/>
                      <a:pt x="10285" y="4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51" name="Freeform 370"/>
              <p:cNvSpPr/>
              <p:nvPr/>
            </p:nvSpPr>
            <p:spPr>
              <a:xfrm>
                <a:off x="44324" y="185090"/>
                <a:ext cx="97611" cy="100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52" h="21400" extrusionOk="0">
                    <a:moveTo>
                      <a:pt x="4952" y="21400"/>
                    </a:moveTo>
                    <a:cubicBezTo>
                      <a:pt x="3352" y="21400"/>
                      <a:pt x="2552" y="20600"/>
                      <a:pt x="1752" y="20600"/>
                    </a:cubicBezTo>
                    <a:cubicBezTo>
                      <a:pt x="952" y="20600"/>
                      <a:pt x="152" y="19800"/>
                      <a:pt x="152" y="19800"/>
                    </a:cubicBezTo>
                    <a:cubicBezTo>
                      <a:pt x="-648" y="12600"/>
                      <a:pt x="1752" y="6200"/>
                      <a:pt x="6552" y="600"/>
                    </a:cubicBezTo>
                    <a:cubicBezTo>
                      <a:pt x="7352" y="-200"/>
                      <a:pt x="8152" y="-200"/>
                      <a:pt x="8952" y="600"/>
                    </a:cubicBezTo>
                    <a:cubicBezTo>
                      <a:pt x="9752" y="1400"/>
                      <a:pt x="9752" y="2200"/>
                      <a:pt x="8952" y="3000"/>
                    </a:cubicBezTo>
                    <a:cubicBezTo>
                      <a:pt x="4952" y="7000"/>
                      <a:pt x="2552" y="12600"/>
                      <a:pt x="3352" y="17400"/>
                    </a:cubicBezTo>
                    <a:cubicBezTo>
                      <a:pt x="8152" y="18200"/>
                      <a:pt x="13752" y="15800"/>
                      <a:pt x="17752" y="11800"/>
                    </a:cubicBezTo>
                    <a:cubicBezTo>
                      <a:pt x="18552" y="11800"/>
                      <a:pt x="19352" y="11800"/>
                      <a:pt x="20152" y="11800"/>
                    </a:cubicBezTo>
                    <a:cubicBezTo>
                      <a:pt x="20952" y="12600"/>
                      <a:pt x="20952" y="13400"/>
                      <a:pt x="20152" y="14200"/>
                    </a:cubicBezTo>
                    <a:cubicBezTo>
                      <a:pt x="16152" y="19000"/>
                      <a:pt x="10552" y="21400"/>
                      <a:pt x="4952" y="214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</p:grpSp>
        <p:grpSp>
          <p:nvGrpSpPr>
            <p:cNvPr id="256" name="组合 35"/>
            <p:cNvGrpSpPr/>
            <p:nvPr/>
          </p:nvGrpSpPr>
          <p:grpSpPr>
            <a:xfrm>
              <a:off x="6562535" y="1849460"/>
              <a:ext cx="317501" cy="269876"/>
              <a:chOff x="0" y="0"/>
              <a:chExt cx="317500" cy="269875"/>
            </a:xfrm>
          </p:grpSpPr>
          <p:sp>
            <p:nvSpPr>
              <p:cNvPr id="253" name="Freeform 64"/>
              <p:cNvSpPr/>
              <p:nvPr/>
            </p:nvSpPr>
            <p:spPr>
              <a:xfrm>
                <a:off x="0" y="0"/>
                <a:ext cx="317501" cy="269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28" y="21600"/>
                    </a:moveTo>
                    <a:cubicBezTo>
                      <a:pt x="4828" y="21600"/>
                      <a:pt x="4574" y="21600"/>
                      <a:pt x="4574" y="21600"/>
                    </a:cubicBezTo>
                    <a:cubicBezTo>
                      <a:pt x="4320" y="21300"/>
                      <a:pt x="4320" y="21300"/>
                      <a:pt x="4320" y="21000"/>
                    </a:cubicBezTo>
                    <a:cubicBezTo>
                      <a:pt x="4320" y="17100"/>
                      <a:pt x="4320" y="17100"/>
                      <a:pt x="4320" y="17100"/>
                    </a:cubicBezTo>
                    <a:cubicBezTo>
                      <a:pt x="1525" y="17100"/>
                      <a:pt x="1525" y="17100"/>
                      <a:pt x="1525" y="17100"/>
                    </a:cubicBezTo>
                    <a:cubicBezTo>
                      <a:pt x="762" y="17100"/>
                      <a:pt x="0" y="16200"/>
                      <a:pt x="0" y="15300"/>
                    </a:cubicBezTo>
                    <a:cubicBezTo>
                      <a:pt x="0" y="1800"/>
                      <a:pt x="0" y="1800"/>
                      <a:pt x="0" y="1800"/>
                    </a:cubicBezTo>
                    <a:cubicBezTo>
                      <a:pt x="0" y="900"/>
                      <a:pt x="762" y="0"/>
                      <a:pt x="1525" y="0"/>
                    </a:cubicBezTo>
                    <a:cubicBezTo>
                      <a:pt x="20075" y="0"/>
                      <a:pt x="20075" y="0"/>
                      <a:pt x="20075" y="0"/>
                    </a:cubicBezTo>
                    <a:cubicBezTo>
                      <a:pt x="20838" y="0"/>
                      <a:pt x="21600" y="900"/>
                      <a:pt x="21600" y="1800"/>
                    </a:cubicBezTo>
                    <a:cubicBezTo>
                      <a:pt x="21600" y="15300"/>
                      <a:pt x="21600" y="15300"/>
                      <a:pt x="21600" y="15300"/>
                    </a:cubicBezTo>
                    <a:cubicBezTo>
                      <a:pt x="21600" y="16200"/>
                      <a:pt x="20838" y="17100"/>
                      <a:pt x="20075" y="17100"/>
                    </a:cubicBezTo>
                    <a:cubicBezTo>
                      <a:pt x="9911" y="17100"/>
                      <a:pt x="9911" y="17100"/>
                      <a:pt x="9911" y="17100"/>
                    </a:cubicBezTo>
                    <a:cubicBezTo>
                      <a:pt x="5082" y="21600"/>
                      <a:pt x="5082" y="21600"/>
                      <a:pt x="5082" y="21600"/>
                    </a:cubicBezTo>
                    <a:cubicBezTo>
                      <a:pt x="5082" y="21600"/>
                      <a:pt x="4828" y="21600"/>
                      <a:pt x="4828" y="21600"/>
                    </a:cubicBezTo>
                    <a:close/>
                    <a:moveTo>
                      <a:pt x="1525" y="1200"/>
                    </a:moveTo>
                    <a:cubicBezTo>
                      <a:pt x="1271" y="1200"/>
                      <a:pt x="1016" y="1500"/>
                      <a:pt x="1016" y="1800"/>
                    </a:cubicBezTo>
                    <a:cubicBezTo>
                      <a:pt x="1016" y="15300"/>
                      <a:pt x="1016" y="15300"/>
                      <a:pt x="1016" y="15300"/>
                    </a:cubicBezTo>
                    <a:cubicBezTo>
                      <a:pt x="1016" y="15600"/>
                      <a:pt x="1271" y="15900"/>
                      <a:pt x="1525" y="15900"/>
                    </a:cubicBezTo>
                    <a:cubicBezTo>
                      <a:pt x="4828" y="15900"/>
                      <a:pt x="4828" y="15900"/>
                      <a:pt x="4828" y="15900"/>
                    </a:cubicBezTo>
                    <a:cubicBezTo>
                      <a:pt x="5082" y="15900"/>
                      <a:pt x="5336" y="16200"/>
                      <a:pt x="5336" y="16500"/>
                    </a:cubicBezTo>
                    <a:cubicBezTo>
                      <a:pt x="5336" y="19800"/>
                      <a:pt x="5336" y="19800"/>
                      <a:pt x="5336" y="19800"/>
                    </a:cubicBezTo>
                    <a:cubicBezTo>
                      <a:pt x="9402" y="15900"/>
                      <a:pt x="9402" y="15900"/>
                      <a:pt x="9402" y="15900"/>
                    </a:cubicBezTo>
                    <a:cubicBezTo>
                      <a:pt x="9402" y="15900"/>
                      <a:pt x="9402" y="15900"/>
                      <a:pt x="9656" y="15900"/>
                    </a:cubicBezTo>
                    <a:cubicBezTo>
                      <a:pt x="20075" y="15900"/>
                      <a:pt x="20075" y="15900"/>
                      <a:pt x="20075" y="15900"/>
                    </a:cubicBezTo>
                    <a:cubicBezTo>
                      <a:pt x="20329" y="15900"/>
                      <a:pt x="20584" y="15600"/>
                      <a:pt x="20584" y="15300"/>
                    </a:cubicBezTo>
                    <a:cubicBezTo>
                      <a:pt x="20584" y="1800"/>
                      <a:pt x="20584" y="1800"/>
                      <a:pt x="20584" y="1800"/>
                    </a:cubicBezTo>
                    <a:cubicBezTo>
                      <a:pt x="20584" y="1500"/>
                      <a:pt x="20329" y="1200"/>
                      <a:pt x="20075" y="1200"/>
                    </a:cubicBezTo>
                    <a:cubicBezTo>
                      <a:pt x="1525" y="1200"/>
                      <a:pt x="1525" y="1200"/>
                      <a:pt x="1525" y="12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54" name="Freeform 65"/>
              <p:cNvSpPr/>
              <p:nvPr/>
            </p:nvSpPr>
            <p:spPr>
              <a:xfrm>
                <a:off x="69850" y="74611"/>
                <a:ext cx="184150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8" y="21600"/>
                    </a:moveTo>
                    <a:cubicBezTo>
                      <a:pt x="882" y="21600"/>
                      <a:pt x="882" y="21600"/>
                      <a:pt x="882" y="21600"/>
                    </a:cubicBezTo>
                    <a:cubicBezTo>
                      <a:pt x="441" y="21600"/>
                      <a:pt x="0" y="16200"/>
                      <a:pt x="0" y="10800"/>
                    </a:cubicBezTo>
                    <a:cubicBezTo>
                      <a:pt x="0" y="5400"/>
                      <a:pt x="441" y="0"/>
                      <a:pt x="882" y="0"/>
                    </a:cubicBezTo>
                    <a:cubicBezTo>
                      <a:pt x="20718" y="0"/>
                      <a:pt x="20718" y="0"/>
                      <a:pt x="20718" y="0"/>
                    </a:cubicBezTo>
                    <a:cubicBezTo>
                      <a:pt x="21159" y="0"/>
                      <a:pt x="21600" y="5400"/>
                      <a:pt x="21600" y="10800"/>
                    </a:cubicBezTo>
                    <a:cubicBezTo>
                      <a:pt x="21600" y="16200"/>
                      <a:pt x="21159" y="21600"/>
                      <a:pt x="2071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55" name="Freeform 66"/>
              <p:cNvSpPr/>
              <p:nvPr/>
            </p:nvSpPr>
            <p:spPr>
              <a:xfrm>
                <a:off x="69850" y="120650"/>
                <a:ext cx="184150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8" y="21600"/>
                    </a:moveTo>
                    <a:cubicBezTo>
                      <a:pt x="882" y="21600"/>
                      <a:pt x="882" y="21600"/>
                      <a:pt x="882" y="21600"/>
                    </a:cubicBezTo>
                    <a:cubicBezTo>
                      <a:pt x="441" y="21600"/>
                      <a:pt x="0" y="16200"/>
                      <a:pt x="0" y="10800"/>
                    </a:cubicBezTo>
                    <a:cubicBezTo>
                      <a:pt x="0" y="5400"/>
                      <a:pt x="441" y="0"/>
                      <a:pt x="882" y="0"/>
                    </a:cubicBezTo>
                    <a:cubicBezTo>
                      <a:pt x="20718" y="0"/>
                      <a:pt x="20718" y="0"/>
                      <a:pt x="20718" y="0"/>
                    </a:cubicBezTo>
                    <a:cubicBezTo>
                      <a:pt x="21159" y="0"/>
                      <a:pt x="21600" y="5400"/>
                      <a:pt x="21600" y="10800"/>
                    </a:cubicBezTo>
                    <a:cubicBezTo>
                      <a:pt x="21600" y="16200"/>
                      <a:pt x="21159" y="21600"/>
                      <a:pt x="2071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</p:grpSp>
        <p:grpSp>
          <p:nvGrpSpPr>
            <p:cNvPr id="263" name="组合 39"/>
            <p:cNvGrpSpPr/>
            <p:nvPr/>
          </p:nvGrpSpPr>
          <p:grpSpPr>
            <a:xfrm>
              <a:off x="4832550" y="3479420"/>
              <a:ext cx="404814" cy="331789"/>
              <a:chOff x="0" y="0"/>
              <a:chExt cx="404812" cy="331788"/>
            </a:xfrm>
          </p:grpSpPr>
          <p:sp>
            <p:nvSpPr>
              <p:cNvPr id="257" name="Freeform 345"/>
              <p:cNvSpPr/>
              <p:nvPr/>
            </p:nvSpPr>
            <p:spPr>
              <a:xfrm>
                <a:off x="0" y="7938"/>
                <a:ext cx="190501" cy="104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29" y="21600"/>
                    </a:moveTo>
                    <a:cubicBezTo>
                      <a:pt x="5929" y="21600"/>
                      <a:pt x="5929" y="21600"/>
                      <a:pt x="5506" y="21600"/>
                    </a:cubicBezTo>
                    <a:cubicBezTo>
                      <a:pt x="424" y="13114"/>
                      <a:pt x="424" y="13114"/>
                      <a:pt x="424" y="13114"/>
                    </a:cubicBezTo>
                    <a:cubicBezTo>
                      <a:pt x="0" y="13114"/>
                      <a:pt x="0" y="12343"/>
                      <a:pt x="0" y="11571"/>
                    </a:cubicBezTo>
                    <a:cubicBezTo>
                      <a:pt x="0" y="11571"/>
                      <a:pt x="424" y="10800"/>
                      <a:pt x="847" y="10800"/>
                    </a:cubicBezTo>
                    <a:cubicBezTo>
                      <a:pt x="15247" y="0"/>
                      <a:pt x="15247" y="0"/>
                      <a:pt x="15247" y="0"/>
                    </a:cubicBezTo>
                    <a:cubicBezTo>
                      <a:pt x="15671" y="0"/>
                      <a:pt x="16094" y="0"/>
                      <a:pt x="16094" y="0"/>
                    </a:cubicBezTo>
                    <a:cubicBezTo>
                      <a:pt x="21600" y="8486"/>
                      <a:pt x="21600" y="8486"/>
                      <a:pt x="21600" y="8486"/>
                    </a:cubicBezTo>
                    <a:cubicBezTo>
                      <a:pt x="21600" y="8486"/>
                      <a:pt x="21600" y="9257"/>
                      <a:pt x="21600" y="10029"/>
                    </a:cubicBezTo>
                    <a:cubicBezTo>
                      <a:pt x="21600" y="10029"/>
                      <a:pt x="21600" y="10800"/>
                      <a:pt x="21176" y="10800"/>
                    </a:cubicBezTo>
                    <a:cubicBezTo>
                      <a:pt x="6353" y="21600"/>
                      <a:pt x="6353" y="21600"/>
                      <a:pt x="6353" y="21600"/>
                    </a:cubicBezTo>
                    <a:cubicBezTo>
                      <a:pt x="6353" y="21600"/>
                      <a:pt x="6353" y="21600"/>
                      <a:pt x="5929" y="21600"/>
                    </a:cubicBezTo>
                    <a:close/>
                    <a:moveTo>
                      <a:pt x="2541" y="12343"/>
                    </a:moveTo>
                    <a:cubicBezTo>
                      <a:pt x="6353" y="18514"/>
                      <a:pt x="6353" y="18514"/>
                      <a:pt x="6353" y="18514"/>
                    </a:cubicBezTo>
                    <a:cubicBezTo>
                      <a:pt x="19059" y="9257"/>
                      <a:pt x="19059" y="9257"/>
                      <a:pt x="19059" y="9257"/>
                    </a:cubicBezTo>
                    <a:cubicBezTo>
                      <a:pt x="15671" y="3086"/>
                      <a:pt x="15671" y="3086"/>
                      <a:pt x="15671" y="3086"/>
                    </a:cubicBezTo>
                    <a:cubicBezTo>
                      <a:pt x="2541" y="12343"/>
                      <a:pt x="2541" y="12343"/>
                      <a:pt x="2541" y="12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58" name="Freeform 346"/>
              <p:cNvSpPr/>
              <p:nvPr/>
            </p:nvSpPr>
            <p:spPr>
              <a:xfrm>
                <a:off x="176213" y="169863"/>
                <a:ext cx="168276" cy="1619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0" y="21600"/>
                    </a:moveTo>
                    <a:cubicBezTo>
                      <a:pt x="480" y="21600"/>
                      <a:pt x="480" y="21600"/>
                      <a:pt x="0" y="21098"/>
                    </a:cubicBezTo>
                    <a:cubicBezTo>
                      <a:pt x="0" y="21098"/>
                      <a:pt x="0" y="20595"/>
                      <a:pt x="0" y="20595"/>
                    </a:cubicBezTo>
                    <a:cubicBezTo>
                      <a:pt x="0" y="1005"/>
                      <a:pt x="0" y="1005"/>
                      <a:pt x="0" y="1005"/>
                    </a:cubicBezTo>
                    <a:cubicBezTo>
                      <a:pt x="0" y="0"/>
                      <a:pt x="0" y="0"/>
                      <a:pt x="960" y="0"/>
                    </a:cubicBezTo>
                    <a:cubicBezTo>
                      <a:pt x="1440" y="0"/>
                      <a:pt x="1920" y="0"/>
                      <a:pt x="1920" y="1005"/>
                    </a:cubicBezTo>
                    <a:cubicBezTo>
                      <a:pt x="1920" y="19088"/>
                      <a:pt x="1920" y="19088"/>
                      <a:pt x="1920" y="19088"/>
                    </a:cubicBezTo>
                    <a:cubicBezTo>
                      <a:pt x="19680" y="13060"/>
                      <a:pt x="19680" y="13060"/>
                      <a:pt x="19680" y="13060"/>
                    </a:cubicBezTo>
                    <a:cubicBezTo>
                      <a:pt x="19680" y="3516"/>
                      <a:pt x="19680" y="3516"/>
                      <a:pt x="19680" y="3516"/>
                    </a:cubicBezTo>
                    <a:cubicBezTo>
                      <a:pt x="19680" y="3014"/>
                      <a:pt x="20160" y="2512"/>
                      <a:pt x="20640" y="2512"/>
                    </a:cubicBezTo>
                    <a:cubicBezTo>
                      <a:pt x="21120" y="2512"/>
                      <a:pt x="21600" y="3014"/>
                      <a:pt x="21600" y="3516"/>
                    </a:cubicBezTo>
                    <a:cubicBezTo>
                      <a:pt x="21600" y="13563"/>
                      <a:pt x="21600" y="13563"/>
                      <a:pt x="21600" y="13563"/>
                    </a:cubicBezTo>
                    <a:cubicBezTo>
                      <a:pt x="21600" y="14065"/>
                      <a:pt x="21600" y="14567"/>
                      <a:pt x="21120" y="14567"/>
                    </a:cubicBezTo>
                    <a:cubicBezTo>
                      <a:pt x="960" y="21600"/>
                      <a:pt x="960" y="21600"/>
                      <a:pt x="960" y="21600"/>
                    </a:cubicBezTo>
                    <a:cubicBezTo>
                      <a:pt x="960" y="21600"/>
                      <a:pt x="960" y="21600"/>
                      <a:pt x="96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59" name="Freeform 347"/>
              <p:cNvSpPr/>
              <p:nvPr/>
            </p:nvSpPr>
            <p:spPr>
              <a:xfrm>
                <a:off x="212725" y="110482"/>
                <a:ext cx="192088" cy="1085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4" extrusionOk="0">
                    <a:moveTo>
                      <a:pt x="5929" y="21414"/>
                    </a:moveTo>
                    <a:cubicBezTo>
                      <a:pt x="5929" y="21414"/>
                      <a:pt x="5506" y="21414"/>
                      <a:pt x="5506" y="20669"/>
                    </a:cubicBezTo>
                    <a:cubicBezTo>
                      <a:pt x="424" y="13221"/>
                      <a:pt x="424" y="13221"/>
                      <a:pt x="424" y="13221"/>
                    </a:cubicBezTo>
                    <a:cubicBezTo>
                      <a:pt x="0" y="12476"/>
                      <a:pt x="0" y="12476"/>
                      <a:pt x="0" y="11731"/>
                    </a:cubicBezTo>
                    <a:cubicBezTo>
                      <a:pt x="0" y="10986"/>
                      <a:pt x="424" y="10986"/>
                      <a:pt x="424" y="10242"/>
                    </a:cubicBezTo>
                    <a:cubicBezTo>
                      <a:pt x="15247" y="559"/>
                      <a:pt x="15247" y="559"/>
                      <a:pt x="15247" y="559"/>
                    </a:cubicBezTo>
                    <a:cubicBezTo>
                      <a:pt x="15671" y="-186"/>
                      <a:pt x="16094" y="-186"/>
                      <a:pt x="16094" y="559"/>
                    </a:cubicBezTo>
                    <a:cubicBezTo>
                      <a:pt x="21176" y="8007"/>
                      <a:pt x="21176" y="8007"/>
                      <a:pt x="21176" y="8007"/>
                    </a:cubicBezTo>
                    <a:cubicBezTo>
                      <a:pt x="21600" y="8752"/>
                      <a:pt x="21600" y="9497"/>
                      <a:pt x="21600" y="9497"/>
                    </a:cubicBezTo>
                    <a:cubicBezTo>
                      <a:pt x="21600" y="10242"/>
                      <a:pt x="21176" y="10986"/>
                      <a:pt x="21176" y="10986"/>
                    </a:cubicBezTo>
                    <a:cubicBezTo>
                      <a:pt x="6353" y="21414"/>
                      <a:pt x="6353" y="21414"/>
                      <a:pt x="6353" y="21414"/>
                    </a:cubicBezTo>
                    <a:cubicBezTo>
                      <a:pt x="6353" y="21414"/>
                      <a:pt x="6353" y="21414"/>
                      <a:pt x="5929" y="21414"/>
                    </a:cubicBezTo>
                    <a:close/>
                    <a:moveTo>
                      <a:pt x="2541" y="12476"/>
                    </a:moveTo>
                    <a:cubicBezTo>
                      <a:pt x="6353" y="18435"/>
                      <a:pt x="6353" y="18435"/>
                      <a:pt x="6353" y="18435"/>
                    </a:cubicBezTo>
                    <a:cubicBezTo>
                      <a:pt x="19059" y="8752"/>
                      <a:pt x="19059" y="8752"/>
                      <a:pt x="19059" y="8752"/>
                    </a:cubicBezTo>
                    <a:cubicBezTo>
                      <a:pt x="15247" y="3538"/>
                      <a:pt x="15247" y="3538"/>
                      <a:pt x="15247" y="3538"/>
                    </a:cubicBezTo>
                    <a:cubicBezTo>
                      <a:pt x="2541" y="12476"/>
                      <a:pt x="2541" y="12476"/>
                      <a:pt x="2541" y="124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60" name="Freeform 348"/>
              <p:cNvSpPr/>
              <p:nvPr/>
            </p:nvSpPr>
            <p:spPr>
              <a:xfrm>
                <a:off x="198438" y="0"/>
                <a:ext cx="192089" cy="109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671" y="21600"/>
                    </a:moveTo>
                    <a:cubicBezTo>
                      <a:pt x="15671" y="21600"/>
                      <a:pt x="15671" y="21600"/>
                      <a:pt x="15671" y="21600"/>
                    </a:cubicBezTo>
                    <a:cubicBezTo>
                      <a:pt x="847" y="11172"/>
                      <a:pt x="847" y="11172"/>
                      <a:pt x="847" y="11172"/>
                    </a:cubicBezTo>
                    <a:cubicBezTo>
                      <a:pt x="424" y="11172"/>
                      <a:pt x="424" y="11172"/>
                      <a:pt x="0" y="10428"/>
                    </a:cubicBezTo>
                    <a:cubicBezTo>
                      <a:pt x="0" y="9683"/>
                      <a:pt x="424" y="9683"/>
                      <a:pt x="424" y="8938"/>
                    </a:cubicBezTo>
                    <a:cubicBezTo>
                      <a:pt x="5506" y="0"/>
                      <a:pt x="5506" y="0"/>
                      <a:pt x="5506" y="0"/>
                    </a:cubicBezTo>
                    <a:cubicBezTo>
                      <a:pt x="5929" y="0"/>
                      <a:pt x="5929" y="0"/>
                      <a:pt x="6353" y="0"/>
                    </a:cubicBezTo>
                    <a:cubicBezTo>
                      <a:pt x="21176" y="10428"/>
                      <a:pt x="21176" y="10428"/>
                      <a:pt x="21176" y="10428"/>
                    </a:cubicBezTo>
                    <a:cubicBezTo>
                      <a:pt x="21600" y="10428"/>
                      <a:pt x="21600" y="11172"/>
                      <a:pt x="21600" y="11172"/>
                    </a:cubicBezTo>
                    <a:cubicBezTo>
                      <a:pt x="21600" y="11917"/>
                      <a:pt x="21600" y="12662"/>
                      <a:pt x="21600" y="12662"/>
                    </a:cubicBezTo>
                    <a:cubicBezTo>
                      <a:pt x="16518" y="21600"/>
                      <a:pt x="16518" y="21600"/>
                      <a:pt x="16518" y="21600"/>
                    </a:cubicBezTo>
                    <a:cubicBezTo>
                      <a:pt x="16094" y="21600"/>
                      <a:pt x="16094" y="21600"/>
                      <a:pt x="15671" y="21600"/>
                    </a:cubicBezTo>
                    <a:close/>
                    <a:moveTo>
                      <a:pt x="2541" y="9683"/>
                    </a:moveTo>
                    <a:cubicBezTo>
                      <a:pt x="15671" y="18621"/>
                      <a:pt x="15671" y="18621"/>
                      <a:pt x="15671" y="18621"/>
                    </a:cubicBezTo>
                    <a:cubicBezTo>
                      <a:pt x="19482" y="12662"/>
                      <a:pt x="19482" y="12662"/>
                      <a:pt x="19482" y="12662"/>
                    </a:cubicBezTo>
                    <a:cubicBezTo>
                      <a:pt x="6353" y="2979"/>
                      <a:pt x="6353" y="2979"/>
                      <a:pt x="6353" y="2979"/>
                    </a:cubicBezTo>
                    <a:cubicBezTo>
                      <a:pt x="2541" y="9683"/>
                      <a:pt x="2541" y="9683"/>
                      <a:pt x="2541" y="9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61" name="Freeform 349"/>
              <p:cNvSpPr/>
              <p:nvPr/>
            </p:nvSpPr>
            <p:spPr>
              <a:xfrm>
                <a:off x="52388" y="192088"/>
                <a:ext cx="134938" cy="139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00" y="21600"/>
                    </a:moveTo>
                    <a:cubicBezTo>
                      <a:pt x="20400" y="21600"/>
                      <a:pt x="19800" y="21600"/>
                      <a:pt x="19800" y="21600"/>
                    </a:cubicBezTo>
                    <a:cubicBezTo>
                      <a:pt x="600" y="13427"/>
                      <a:pt x="600" y="13427"/>
                      <a:pt x="600" y="13427"/>
                    </a:cubicBezTo>
                    <a:cubicBezTo>
                      <a:pt x="0" y="13427"/>
                      <a:pt x="0" y="12843"/>
                      <a:pt x="0" y="12259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0" y="584"/>
                      <a:pt x="600" y="0"/>
                      <a:pt x="1200" y="0"/>
                    </a:cubicBezTo>
                    <a:cubicBezTo>
                      <a:pt x="1800" y="0"/>
                      <a:pt x="2400" y="584"/>
                      <a:pt x="2400" y="1168"/>
                    </a:cubicBezTo>
                    <a:cubicBezTo>
                      <a:pt x="2400" y="11676"/>
                      <a:pt x="2400" y="11676"/>
                      <a:pt x="2400" y="11676"/>
                    </a:cubicBezTo>
                    <a:cubicBezTo>
                      <a:pt x="21000" y="19265"/>
                      <a:pt x="21000" y="19265"/>
                      <a:pt x="21000" y="19265"/>
                    </a:cubicBezTo>
                    <a:cubicBezTo>
                      <a:pt x="21600" y="19265"/>
                      <a:pt x="21600" y="19849"/>
                      <a:pt x="21600" y="20432"/>
                    </a:cubicBezTo>
                    <a:cubicBezTo>
                      <a:pt x="21000" y="21016"/>
                      <a:pt x="21000" y="21600"/>
                      <a:pt x="204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62" name="Freeform 350"/>
              <p:cNvSpPr/>
              <p:nvPr/>
            </p:nvSpPr>
            <p:spPr>
              <a:xfrm>
                <a:off x="0" y="114800"/>
                <a:ext cx="190501" cy="110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00" extrusionOk="0">
                    <a:moveTo>
                      <a:pt x="15671" y="21200"/>
                    </a:moveTo>
                    <a:cubicBezTo>
                      <a:pt x="15247" y="21200"/>
                      <a:pt x="15247" y="21200"/>
                      <a:pt x="15247" y="21200"/>
                    </a:cubicBezTo>
                    <a:cubicBezTo>
                      <a:pt x="424" y="11120"/>
                      <a:pt x="424" y="11120"/>
                      <a:pt x="424" y="11120"/>
                    </a:cubicBezTo>
                    <a:cubicBezTo>
                      <a:pt x="0" y="11120"/>
                      <a:pt x="0" y="10400"/>
                      <a:pt x="0" y="10400"/>
                    </a:cubicBezTo>
                    <a:cubicBezTo>
                      <a:pt x="0" y="9680"/>
                      <a:pt x="0" y="8960"/>
                      <a:pt x="0" y="8960"/>
                    </a:cubicBezTo>
                    <a:cubicBezTo>
                      <a:pt x="5082" y="320"/>
                      <a:pt x="5082" y="320"/>
                      <a:pt x="5082" y="320"/>
                    </a:cubicBezTo>
                    <a:cubicBezTo>
                      <a:pt x="5506" y="320"/>
                      <a:pt x="5929" y="-400"/>
                      <a:pt x="5929" y="320"/>
                    </a:cubicBezTo>
                    <a:cubicBezTo>
                      <a:pt x="20753" y="10400"/>
                      <a:pt x="20753" y="10400"/>
                      <a:pt x="20753" y="10400"/>
                    </a:cubicBezTo>
                    <a:cubicBezTo>
                      <a:pt x="21176" y="10400"/>
                      <a:pt x="21176" y="10400"/>
                      <a:pt x="21600" y="11120"/>
                    </a:cubicBezTo>
                    <a:cubicBezTo>
                      <a:pt x="21600" y="11840"/>
                      <a:pt x="21176" y="11840"/>
                      <a:pt x="21176" y="12560"/>
                    </a:cubicBezTo>
                    <a:cubicBezTo>
                      <a:pt x="16094" y="21200"/>
                      <a:pt x="16094" y="21200"/>
                      <a:pt x="16094" y="21200"/>
                    </a:cubicBezTo>
                    <a:cubicBezTo>
                      <a:pt x="16094" y="21200"/>
                      <a:pt x="15671" y="21200"/>
                      <a:pt x="15671" y="21200"/>
                    </a:cubicBezTo>
                    <a:close/>
                    <a:moveTo>
                      <a:pt x="2118" y="8960"/>
                    </a:moveTo>
                    <a:cubicBezTo>
                      <a:pt x="15247" y="18320"/>
                      <a:pt x="15247" y="18320"/>
                      <a:pt x="15247" y="18320"/>
                    </a:cubicBezTo>
                    <a:cubicBezTo>
                      <a:pt x="19059" y="11840"/>
                      <a:pt x="19059" y="11840"/>
                      <a:pt x="19059" y="11840"/>
                    </a:cubicBezTo>
                    <a:cubicBezTo>
                      <a:pt x="5929" y="3200"/>
                      <a:pt x="5929" y="3200"/>
                      <a:pt x="5929" y="3200"/>
                    </a:cubicBezTo>
                    <a:cubicBezTo>
                      <a:pt x="2118" y="8960"/>
                      <a:pt x="2118" y="8960"/>
                      <a:pt x="2118" y="89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</p:grpSp>
        <p:sp>
          <p:nvSpPr>
            <p:cNvPr id="264" name="TextBox 83"/>
            <p:cNvSpPr/>
            <p:nvPr/>
          </p:nvSpPr>
          <p:spPr>
            <a:xfrm>
              <a:off x="4298410" y="1735925"/>
              <a:ext cx="1323341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 b="1">
                  <a:solidFill>
                    <a:srgbClr val="3B383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年长员工</a:t>
              </a:r>
            </a:p>
          </p:txBody>
        </p:sp>
        <p:sp>
          <p:nvSpPr>
            <p:cNvPr id="265" name="TextBox 76"/>
            <p:cNvSpPr/>
            <p:nvPr/>
          </p:nvSpPr>
          <p:spPr>
            <a:xfrm>
              <a:off x="6236969" y="2799080"/>
              <a:ext cx="334899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0396D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企业需要按年资编排 晋升</a:t>
              </a:r>
            </a:p>
          </p:txBody>
        </p:sp>
        <p:sp>
          <p:nvSpPr>
            <p:cNvPr id="266" name="TextBox 76"/>
            <p:cNvSpPr/>
            <p:nvPr/>
          </p:nvSpPr>
          <p:spPr>
            <a:xfrm>
              <a:off x="445769" y="439350"/>
              <a:ext cx="3335656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000">
                  <a:solidFill>
                    <a:srgbClr val="0396D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没有资历，</a:t>
              </a:r>
              <a:r>
                <a:rPr b="1"/>
                <a:t>哪来的回报？</a:t>
              </a:r>
              <a:endParaRPr b="1"/>
            </a:p>
          </p:txBody>
        </p:sp>
        <p:sp>
          <p:nvSpPr>
            <p:cNvPr id="267" name="文本框 52"/>
            <p:cNvSpPr/>
            <p:nvPr/>
          </p:nvSpPr>
          <p:spPr>
            <a:xfrm>
              <a:off x="6386224" y="206098"/>
              <a:ext cx="3051345" cy="909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30000"/>
                </a:lnSpc>
                <a:defRPr sz="2000">
                  <a:solidFill>
                    <a:srgbClr val="3B383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工作的年龄与经验决定你能得到的一切</a:t>
              </a:r>
            </a:p>
          </p:txBody>
        </p:sp>
        <p:sp>
          <p:nvSpPr>
            <p:cNvPr id="268" name="文本框 54"/>
            <p:cNvSpPr/>
            <p:nvPr/>
          </p:nvSpPr>
          <p:spPr>
            <a:xfrm>
              <a:off x="-1" y="2696210"/>
              <a:ext cx="422656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30000"/>
                </a:lnSpc>
                <a:defRPr sz="2000">
                  <a:solidFill>
                    <a:srgbClr val="3B383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希望立即得到的奖励 </a:t>
              </a:r>
              <a:r>
                <a:rPr b="1"/>
                <a:t>就是急功近利</a:t>
              </a:r>
              <a:endParaRPr b="1"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矩形 2"/>
          <p:cNvSpPr/>
          <p:nvPr/>
        </p:nvSpPr>
        <p:spPr>
          <a:xfrm>
            <a:off x="-636" y="-11431"/>
            <a:ext cx="12193271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TextBox 76"/>
          <p:cNvSpPr/>
          <p:nvPr/>
        </p:nvSpPr>
        <p:spPr>
          <a:xfrm>
            <a:off x="1930082" y="521652"/>
            <a:ext cx="8331836" cy="1424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那么解决冲突有哪些方法呢？</a:t>
            </a:r>
          </a:p>
          <a:p>
            <a:pPr>
              <a:lnSpc>
                <a:spcPct val="150000"/>
              </a:lnSpc>
              <a:defRPr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方法又有哪些特点呢？</a:t>
            </a:r>
          </a:p>
        </p:txBody>
      </p:sp>
      <p:pic>
        <p:nvPicPr>
          <p:cNvPr id="273" name="1E5C419E-42CB-4BE8-8604-2F761A66B0A8-L0-001.jpeg" descr="1E5C419E-42CB-4BE8-8604-2F761A66B0A8-L0-001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2479675"/>
            <a:ext cx="6575425" cy="4387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4" name="190B5478-41B1-477E-9580-27A783CBB35C-L0-001.jpeg" descr="190B5478-41B1-477E-9580-27A783CBB35C-L0-0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08" y="2480568"/>
            <a:ext cx="6584339" cy="43901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表格"/>
          <p:cNvGraphicFramePr/>
          <p:nvPr/>
        </p:nvGraphicFramePr>
        <p:xfrm>
          <a:off x="224075" y="46391"/>
          <a:ext cx="11756550" cy="661495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914616"/>
                <a:gridCol w="3914616"/>
                <a:gridCol w="3914616"/>
              </a:tblGrid>
              <a:tr h="107950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FFFFFF"/>
                          </a:solidFill>
                        </a:rPr>
                        <a:t>直接沟通
vs
间接沟通</a:t>
                      </a:r>
                      <a:endParaRPr sz="21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FFFFFF"/>
                          </a:solidFill>
                        </a:rPr>
                        <a:t>直接沟通</a:t>
                      </a:r>
                      <a:endParaRPr sz="21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FFFFFF"/>
                          </a:solidFill>
                        </a:rPr>
                        <a:t>间接沟通</a:t>
                      </a:r>
                      <a:endParaRPr sz="21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 anchorCtr="0" horzOverflow="overflow"/>
                </a:tc>
              </a:tr>
              <a:tr h="186690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FFFFFF"/>
                          </a:solidFill>
                        </a:rPr>
                        <a:t>定义</a:t>
                      </a:r>
                      <a:endParaRPr sz="21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100"/>
                        <a:t>偏好有话直说。面对困难问题勇于正面摊牌，并把它摊上台面。期待自己不管说了什么，都能把心意完整表达出来。</a:t>
                      </a:r>
                      <a:endParaRPr sz="2100"/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100"/>
                        <a:t>喜欢向别人暗示自己对问题的感受，而不直截了当说出自己的意向。必须依赖接收者解读他们的意思，才能理解他们到底想要说什么。</a:t>
                      </a:r>
                      <a:endParaRPr sz="2100"/>
                    </a:p>
                  </a:txBody>
                  <a:tcPr marL="0" marR="0" marT="0" marB="0" anchor="t" anchorCtr="0" horzOverflow="overflow"/>
                </a:tc>
              </a:tr>
              <a:tr h="1746579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FFFFFF"/>
                          </a:solidFill>
                        </a:rPr>
                        <a:t>举例</a:t>
                      </a:r>
                      <a:endParaRPr sz="21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100"/>
                        <a:t>·下班前，把报告交给我
·麻烦跟xxx谈一下案子
·上周目标没有达标......</a:t>
                      </a:r>
                      <a:endParaRPr sz="2100"/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100"/>
                        <a:t>·如果可以的话，我很想及时拿到报告，今晚好好看一看
·假如你这周有空，我们就上次任务来检讨一下你的流程。</a:t>
                      </a:r>
                      <a:endParaRPr sz="2100"/>
                    </a:p>
                  </a:txBody>
                  <a:tcPr marL="0" marR="0" marT="0" marB="0" anchor="t" anchorCtr="0" horzOverflow="overflow"/>
                </a:tc>
              </a:tr>
              <a:tr h="9546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FFFFFF"/>
                          </a:solidFill>
                        </a:rPr>
                        <a:t>可能会有的误解</a:t>
                      </a:r>
                      <a:endParaRPr sz="21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 anchorCtr="0" horzOverflow="overflow"/>
                </a:tc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100"/>
                        <a:t>在偏好直接沟通文化的企业中，员工多半不信赖间接沟通的主管，认为他们难以捉摸，故意耍诈，甚至是操控局面。</a:t>
                      </a:r>
                      <a:endParaRPr sz="2100"/>
                    </a:p>
                  </a:txBody>
                  <a:tcPr marL="0" marR="0" marT="0" marB="0" anchor="t" anchorCtr="0" horzOverflow="overflow"/>
                </a:tc>
                <a:tc hMerge="1">
                  <a:tcPr/>
                </a:tc>
              </a:tr>
              <a:tr h="9546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 b="1">
                          <a:solidFill>
                            <a:srgbClr val="FFFFFF"/>
                          </a:solidFill>
                        </a:rPr>
                        <a:t>共同特点</a:t>
                      </a:r>
                      <a:endParaRPr sz="21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 anchorCtr="0" horzOverflow="overflow"/>
                </a:tc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100"/>
                        <a:t>采用间接沟通方式的人，不等于消极反抗或回避冲突那些不积极解决问题的人。相反的，他们和直接沟通的人一样，都想把讯息表达清楚，只是采取的方式不一样。</a:t>
                      </a:r>
                      <a:endParaRPr sz="2100"/>
                    </a:p>
                  </a:txBody>
                  <a:tcPr marL="0" marR="0" marT="0" marB="0" anchor="t" anchorCtr="0" horzOverflow="overflow"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任意多边形 34"/>
          <p:cNvGrpSpPr/>
          <p:nvPr/>
        </p:nvGrpSpPr>
        <p:grpSpPr>
          <a:xfrm>
            <a:off x="2477729" y="2503539"/>
            <a:ext cx="1850923" cy="1850922"/>
            <a:chOff x="0" y="0"/>
            <a:chExt cx="1850921" cy="1850921"/>
          </a:xfrm>
        </p:grpSpPr>
        <p:sp>
          <p:nvSpPr>
            <p:cNvPr id="278" name="圆形"/>
            <p:cNvSpPr/>
            <p:nvPr/>
          </p:nvSpPr>
          <p:spPr>
            <a:xfrm>
              <a:off x="-1" y="-1"/>
              <a:ext cx="1850923" cy="1850923"/>
            </a:xfrm>
            <a:prstGeom prst="ellips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9" name="02"/>
            <p:cNvSpPr/>
            <p:nvPr/>
          </p:nvSpPr>
          <p:spPr>
            <a:xfrm>
              <a:off x="0" y="346340"/>
              <a:ext cx="1850921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</a:defRPr>
              </a:lvl1pPr>
            </a:lstStyle>
            <a:p>
              <a:r>
                <a:t>02</a:t>
              </a:r>
            </a:p>
          </p:txBody>
        </p:sp>
      </p:grpSp>
      <p:sp>
        <p:nvSpPr>
          <p:cNvPr id="281" name="任意多边形 33"/>
          <p:cNvSpPr/>
          <p:nvPr/>
        </p:nvSpPr>
        <p:spPr>
          <a:xfrm>
            <a:off x="1449028" y="1053345"/>
            <a:ext cx="9293943" cy="475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4516" y="5235"/>
                </a:moveTo>
                <a:cubicBezTo>
                  <a:pt x="2945" y="5235"/>
                  <a:pt x="1671" y="7727"/>
                  <a:pt x="1671" y="10800"/>
                </a:cubicBezTo>
                <a:cubicBezTo>
                  <a:pt x="1671" y="13873"/>
                  <a:pt x="2945" y="16365"/>
                  <a:pt x="4516" y="16365"/>
                </a:cubicBezTo>
                <a:cubicBezTo>
                  <a:pt x="6087" y="16365"/>
                  <a:pt x="7361" y="13873"/>
                  <a:pt x="7361" y="10800"/>
                </a:cubicBezTo>
                <a:cubicBezTo>
                  <a:pt x="7361" y="7727"/>
                  <a:pt x="6087" y="5235"/>
                  <a:pt x="4516" y="52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2" name="矩形 36"/>
          <p:cNvSpPr/>
          <p:nvPr/>
        </p:nvSpPr>
        <p:spPr>
          <a:xfrm>
            <a:off x="4934584" y="3115945"/>
            <a:ext cx="5252087" cy="110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了解部属要的协助再出手，不轻易干涉进行中的任务。</a:t>
            </a:r>
          </a:p>
        </p:txBody>
      </p:sp>
      <p:sp>
        <p:nvSpPr>
          <p:cNvPr id="283" name="TextBox 76"/>
          <p:cNvSpPr/>
          <p:nvPr/>
        </p:nvSpPr>
        <p:spPr>
          <a:xfrm>
            <a:off x="4934694" y="2469894"/>
            <a:ext cx="3545904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充分授权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76"/>
          <p:cNvSpPr/>
          <p:nvPr/>
        </p:nvSpPr>
        <p:spPr>
          <a:xfrm>
            <a:off x="1083879" y="477892"/>
            <a:ext cx="1323341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场景模拟</a:t>
            </a:r>
          </a:p>
        </p:txBody>
      </p:sp>
      <p:sp>
        <p:nvSpPr>
          <p:cNvPr id="286" name="等腰三角形 5"/>
          <p:cNvSpPr/>
          <p:nvPr/>
        </p:nvSpPr>
        <p:spPr>
          <a:xfrm rot="5400000" flipH="1">
            <a:off x="213732" y="252824"/>
            <a:ext cx="772738" cy="666154"/>
          </a:xfrm>
          <a:prstGeom prst="triangle">
            <a:avLst/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87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747" y="4787491"/>
            <a:ext cx="2781514" cy="18474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8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63" y="4787491"/>
            <a:ext cx="2781515" cy="18543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9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454" y="4780570"/>
            <a:ext cx="2781515" cy="18543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0" name="文本框 21"/>
          <p:cNvSpPr/>
          <p:nvPr/>
        </p:nvSpPr>
        <p:spPr>
          <a:xfrm>
            <a:off x="931198" y="1921790"/>
            <a:ext cx="10329841" cy="2557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这已经不是第一次了，部门主管与新时代部属小陈，为了下一季业务专案该怎么执行，闹得不可开交。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拥有30年专案经验的主管，为了让该专案能够顺利完成，千万交代部属小陈务必安照他过去执行专案的方法进行，以免多走了冤枉路而延误时间。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然而，进公司还不到3年的部属小陈，却有自己的想法与做事习惯，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他认为只要能在预定的时间内，顺利达成专案目标即可，没有非要怎么做才可行的问题存在，而且主管既然已经授权由他负责专案，就不应该出手干预。</a:t>
            </a:r>
          </a:p>
        </p:txBody>
      </p:sp>
      <p:sp>
        <p:nvSpPr>
          <p:cNvPr id="291" name="TextBox 76"/>
          <p:cNvSpPr/>
          <p:nvPr/>
        </p:nvSpPr>
        <p:spPr>
          <a:xfrm>
            <a:off x="938530" y="1179194"/>
            <a:ext cx="4290060" cy="447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遇到下面这种情况怎么做？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6" y="3119754"/>
            <a:ext cx="3515997" cy="27730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4" name="矩形 2"/>
          <p:cNvSpPr/>
          <p:nvPr/>
        </p:nvSpPr>
        <p:spPr>
          <a:xfrm>
            <a:off x="-636" y="-11431"/>
            <a:ext cx="12193271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5" name="TextBox 76"/>
          <p:cNvSpPr/>
          <p:nvPr/>
        </p:nvSpPr>
        <p:spPr>
          <a:xfrm>
            <a:off x="1927860" y="730884"/>
            <a:ext cx="8331835" cy="980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将工作授权给部属，几乎是所有主管都要面对的课题，尤其是面对追求自由与创新的新世代员工时，不见得每一位主管都能够胜任。</a:t>
            </a:r>
          </a:p>
        </p:txBody>
      </p:sp>
      <p:pic>
        <p:nvPicPr>
          <p:cNvPr id="29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619" y="3101022"/>
            <a:ext cx="4652698" cy="28105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205" y="3103245"/>
            <a:ext cx="4083686" cy="28060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6" y="2931160"/>
            <a:ext cx="5041267" cy="31502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1" name="TextBox 76"/>
          <p:cNvSpPr/>
          <p:nvPr/>
        </p:nvSpPr>
        <p:spPr>
          <a:xfrm>
            <a:off x="400050" y="593725"/>
            <a:ext cx="11391900" cy="13055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  <a:defRPr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当主管一味地要求部属按照自己主观的完美主义标淮行事，最后可能落得连一个合格的员工也没有。</a:t>
            </a:r>
          </a:p>
          <a:p>
            <a:pPr algn="ctr">
              <a:lnSpc>
                <a:spcPct val="130000"/>
              </a:lnSpc>
              <a:defRPr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ctr">
              <a:lnSpc>
                <a:spcPct val="130000"/>
              </a:lnSpc>
              <a:defRPr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就像上述案例中的主管，可能会造成部属饱受挫折而离职，干脆去找一个更能发挥所长的组织。</a:t>
            </a:r>
          </a:p>
        </p:txBody>
      </p:sp>
      <p:pic>
        <p:nvPicPr>
          <p:cNvPr id="302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75" y="2914650"/>
            <a:ext cx="4777741" cy="31832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矩形 2"/>
          <p:cNvSpPr/>
          <p:nvPr/>
        </p:nvSpPr>
        <p:spPr>
          <a:xfrm>
            <a:off x="-636" y="-11431"/>
            <a:ext cx="12193271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5" name="TextBox 76"/>
          <p:cNvSpPr/>
          <p:nvPr/>
        </p:nvSpPr>
        <p:spPr>
          <a:xfrm>
            <a:off x="400050" y="871219"/>
            <a:ext cx="11391900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在授权与放任之间，主管该如何拿捏好心中的那把尺？</a:t>
            </a:r>
          </a:p>
        </p:txBody>
      </p:sp>
      <p:pic>
        <p:nvPicPr>
          <p:cNvPr id="306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4954" y="2479675"/>
            <a:ext cx="6562092" cy="43859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矩形 2"/>
          <p:cNvSpPr/>
          <p:nvPr/>
        </p:nvSpPr>
        <p:spPr>
          <a:xfrm>
            <a:off x="5974715" y="-11430"/>
            <a:ext cx="6213476" cy="6877051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9" name="TextBox 76"/>
          <p:cNvSpPr/>
          <p:nvPr/>
        </p:nvSpPr>
        <p:spPr>
          <a:xfrm>
            <a:off x="6368415" y="558800"/>
            <a:ext cx="5426076" cy="2148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3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主管最好学习怎么让新世代员工更好的做事，对于已经授权的任务就该放手。</a:t>
            </a:r>
          </a:p>
        </p:txBody>
      </p:sp>
      <p:sp>
        <p:nvSpPr>
          <p:cNvPr id="310" name="TextBox 76"/>
          <p:cNvSpPr/>
          <p:nvPr/>
        </p:nvSpPr>
        <p:spPr>
          <a:xfrm>
            <a:off x="6368415" y="2810510"/>
            <a:ext cx="5426076" cy="32346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主管要有成功不必在己的觉悟，藉由授权提升新世代部属的能力与成就感，让他们将来能够承担更大的挑战；同时，也要善尽主管监督本份，从旁协助部属完成任务，但不轻易插手部属正在进行的任务。</a:t>
            </a:r>
          </a:p>
        </p:txBody>
      </p:sp>
      <p:pic>
        <p:nvPicPr>
          <p:cNvPr id="311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1" y="-11430"/>
            <a:ext cx="6066792" cy="68770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矩形 2"/>
          <p:cNvSpPr/>
          <p:nvPr/>
        </p:nvSpPr>
        <p:spPr>
          <a:xfrm>
            <a:off x="-636" y="-11431"/>
            <a:ext cx="12193271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4" name="TextBox 76"/>
          <p:cNvSpPr/>
          <p:nvPr/>
        </p:nvSpPr>
        <p:spPr>
          <a:xfrm>
            <a:off x="400050" y="871219"/>
            <a:ext cx="11391900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依部属的工作成熟度，调整自身领导方式 </a:t>
            </a:r>
          </a:p>
        </p:txBody>
      </p:sp>
      <p:sp>
        <p:nvSpPr>
          <p:cNvPr id="315" name="TextBox 76"/>
          <p:cNvSpPr/>
          <p:nvPr/>
        </p:nvSpPr>
        <p:spPr>
          <a:xfrm>
            <a:off x="5990590" y="2957829"/>
            <a:ext cx="6015356" cy="303808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新世代员工展现工作价值的方式，与其他世代明显不同，他们要的是有意义的工作，与组织有所连结，例如，他们可能在5点一到就下班，等到晚上一点却会再回到线上工作到半夜。 </a:t>
            </a:r>
          </a:p>
        </p:txBody>
      </p:sp>
      <p:pic>
        <p:nvPicPr>
          <p:cNvPr id="316" name="图片 4" descr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6" y="2479675"/>
            <a:ext cx="6073142" cy="3046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7" name="TextBox 76"/>
          <p:cNvSpPr/>
          <p:nvPr/>
        </p:nvSpPr>
        <p:spPr>
          <a:xfrm>
            <a:off x="1307464" y="5526404"/>
            <a:ext cx="3457576" cy="510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r>
              <a:t>如何调整？ + or - ？</a:t>
            </a: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2"/>
          <p:cNvGrpSpPr/>
          <p:nvPr/>
        </p:nvGrpSpPr>
        <p:grpSpPr>
          <a:xfrm>
            <a:off x="-1" y="-7480"/>
            <a:ext cx="5011247" cy="6947779"/>
            <a:chOff x="0" y="1019174"/>
            <a:chExt cx="5011245" cy="6947778"/>
          </a:xfrm>
        </p:grpSpPr>
        <p:sp>
          <p:nvSpPr>
            <p:cNvPr id="120" name="任意多边形 12"/>
            <p:cNvSpPr/>
            <p:nvPr/>
          </p:nvSpPr>
          <p:spPr>
            <a:xfrm rot="10800000" flipH="1">
              <a:off x="0" y="1026655"/>
              <a:ext cx="4401554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44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F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" name="等腰三角形 3"/>
            <p:cNvSpPr/>
            <p:nvPr/>
          </p:nvSpPr>
          <p:spPr>
            <a:xfrm>
              <a:off x="1290361" y="6840255"/>
              <a:ext cx="1133457" cy="1085303"/>
            </a:xfrm>
            <a:prstGeom prst="triangle">
              <a:avLst/>
            </a:prstGeom>
            <a:solidFill>
              <a:srgbClr val="484F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" name="等腰三角形 5"/>
            <p:cNvSpPr/>
            <p:nvPr/>
          </p:nvSpPr>
          <p:spPr>
            <a:xfrm rot="10800000" flipH="1">
              <a:off x="1818061" y="1019175"/>
              <a:ext cx="3193185" cy="3057526"/>
            </a:xfrm>
            <a:prstGeom prst="triangl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任意多边形 10"/>
            <p:cNvSpPr/>
            <p:nvPr/>
          </p:nvSpPr>
          <p:spPr>
            <a:xfrm rot="10800000" flipH="1">
              <a:off x="839755" y="2797872"/>
              <a:ext cx="2853179" cy="516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260" y="0"/>
                  </a:lnTo>
                  <a:lnTo>
                    <a:pt x="21600" y="18523"/>
                  </a:lnTo>
                  <a:lnTo>
                    <a:pt x="20221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任意多边形 11"/>
            <p:cNvSpPr/>
            <p:nvPr/>
          </p:nvSpPr>
          <p:spPr>
            <a:xfrm rot="10800000" flipH="1">
              <a:off x="684651" y="1022914"/>
              <a:ext cx="3983516" cy="686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1" y="0"/>
                  </a:lnTo>
                  <a:lnTo>
                    <a:pt x="13577" y="12601"/>
                  </a:lnTo>
                  <a:lnTo>
                    <a:pt x="13581" y="12591"/>
                  </a:lnTo>
                  <a:lnTo>
                    <a:pt x="21600" y="21600"/>
                  </a:lnTo>
                  <a:lnTo>
                    <a:pt x="19226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6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6" name="Text Box 3"/>
          <p:cNvSpPr/>
          <p:nvPr/>
        </p:nvSpPr>
        <p:spPr>
          <a:xfrm>
            <a:off x="527504" y="1730314"/>
            <a:ext cx="1839849" cy="152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前言</a:t>
            </a:r>
          </a:p>
          <a:p>
            <a:pPr algn="ctr">
              <a:defRPr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COMPANY</a:t>
            </a:r>
          </a:p>
        </p:txBody>
      </p:sp>
      <p:sp>
        <p:nvSpPr>
          <p:cNvPr id="127" name="TextBox 76"/>
          <p:cNvSpPr/>
          <p:nvPr/>
        </p:nvSpPr>
        <p:spPr>
          <a:xfrm>
            <a:off x="4839334" y="2011045"/>
            <a:ext cx="6581141" cy="161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在这个信息大爆炸时代，网络工作者成为主要劳动力。据德勤研究，到了2025，全球有75%的员工会来自网络。</a:t>
            </a:r>
          </a:p>
        </p:txBody>
      </p:sp>
      <p:sp>
        <p:nvSpPr>
          <p:cNvPr id="128" name="TextBox 76"/>
          <p:cNvSpPr/>
          <p:nvPr/>
        </p:nvSpPr>
        <p:spPr>
          <a:xfrm>
            <a:off x="2600960" y="5264784"/>
            <a:ext cx="8976360" cy="110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管理未来工作者的能力，在这9大领导方法中，一次学会！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矩形 2"/>
          <p:cNvSpPr/>
          <p:nvPr/>
        </p:nvSpPr>
        <p:spPr>
          <a:xfrm>
            <a:off x="-636" y="-11431"/>
            <a:ext cx="12193272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0" name="TextBox 76"/>
          <p:cNvSpPr/>
          <p:nvPr/>
        </p:nvSpPr>
        <p:spPr>
          <a:xfrm>
            <a:off x="400050" y="554355"/>
            <a:ext cx="11391900" cy="14058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面对这群价值观与工作风格迥异的新世代员工，主管授权给他们时，最好不要再抱持「自己的做法是把事情做好的唯一方法」</a:t>
            </a:r>
          </a:p>
        </p:txBody>
      </p:sp>
      <p:pic>
        <p:nvPicPr>
          <p:cNvPr id="321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5245" y="2546293"/>
            <a:ext cx="5758686" cy="43193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2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09" y="2491883"/>
            <a:ext cx="5878637" cy="44029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5" name="TextBox 76"/>
          <p:cNvSpPr/>
          <p:nvPr/>
        </p:nvSpPr>
        <p:spPr>
          <a:xfrm>
            <a:off x="400050" y="554355"/>
            <a:ext cx="11391900" cy="14058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主管应接纳团队多元文化并存的现实，避免强迫他们改变成跟自己一样，反而要善用新世代员工的特质。</a:t>
            </a:r>
          </a:p>
        </p:txBody>
      </p:sp>
      <p:pic>
        <p:nvPicPr>
          <p:cNvPr id="326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6" y="2479675"/>
            <a:ext cx="5878831" cy="43980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7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195" y="2479675"/>
            <a:ext cx="6306821" cy="43980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矩形 2"/>
          <p:cNvSpPr/>
          <p:nvPr/>
        </p:nvSpPr>
        <p:spPr>
          <a:xfrm>
            <a:off x="-635" y="-11431"/>
            <a:ext cx="5913755" cy="6882132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0" name="TextBox 76"/>
          <p:cNvSpPr/>
          <p:nvPr/>
        </p:nvSpPr>
        <p:spPr>
          <a:xfrm>
            <a:off x="344169" y="1920875"/>
            <a:ext cx="5223512" cy="40919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主管可依《一分钟作者》所倡导的「情境领导」，依照新世代员工的成熟度，调适授权的程度与范围，可分成四种</a:t>
            </a:r>
          </a:p>
        </p:txBody>
      </p:sp>
      <p:sp>
        <p:nvSpPr>
          <p:cNvPr id="331" name="直接连接符 3"/>
          <p:cNvSpPr/>
          <p:nvPr/>
        </p:nvSpPr>
        <p:spPr>
          <a:xfrm flipV="1">
            <a:off x="5913120" y="865505"/>
            <a:ext cx="2097405" cy="256413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32" name="直接连接符 5"/>
          <p:cNvSpPr/>
          <p:nvPr/>
        </p:nvSpPr>
        <p:spPr>
          <a:xfrm flipV="1">
            <a:off x="5925820" y="2680334"/>
            <a:ext cx="2084705" cy="74358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33" name="直接连接符 7"/>
          <p:cNvSpPr/>
          <p:nvPr/>
        </p:nvSpPr>
        <p:spPr>
          <a:xfrm>
            <a:off x="5925819" y="3414395"/>
            <a:ext cx="2094867" cy="1012826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34" name="直接连接符 8"/>
          <p:cNvSpPr/>
          <p:nvPr/>
        </p:nvSpPr>
        <p:spPr>
          <a:xfrm>
            <a:off x="5906134" y="3414394"/>
            <a:ext cx="2085341" cy="2712087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35" name="直接连接符 9"/>
          <p:cNvSpPr/>
          <p:nvPr/>
        </p:nvSpPr>
        <p:spPr>
          <a:xfrm flipH="1">
            <a:off x="8010524" y="132714"/>
            <a:ext cx="1" cy="6872607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336" name="矩形 10"/>
          <p:cNvSpPr/>
          <p:nvPr/>
        </p:nvSpPr>
        <p:spPr>
          <a:xfrm>
            <a:off x="8686165" y="537209"/>
            <a:ext cx="2944496" cy="1042671"/>
          </a:xfrm>
          <a:prstGeom prst="rect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文本框 12"/>
          <p:cNvSpPr/>
          <p:nvPr/>
        </p:nvSpPr>
        <p:spPr>
          <a:xfrm>
            <a:off x="9545319" y="738505"/>
            <a:ext cx="1226186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/>
            </a:lvl1pPr>
          </a:lstStyle>
          <a:p>
            <a:r>
              <a:t>指示</a:t>
            </a:r>
          </a:p>
        </p:txBody>
      </p:sp>
      <p:sp>
        <p:nvSpPr>
          <p:cNvPr id="338" name="矩形 13"/>
          <p:cNvSpPr/>
          <p:nvPr/>
        </p:nvSpPr>
        <p:spPr>
          <a:xfrm>
            <a:off x="8686165" y="2265679"/>
            <a:ext cx="2944496" cy="1042671"/>
          </a:xfrm>
          <a:prstGeom prst="rect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9" name="文本框 14"/>
          <p:cNvSpPr/>
          <p:nvPr/>
        </p:nvSpPr>
        <p:spPr>
          <a:xfrm>
            <a:off x="9545319" y="2466975"/>
            <a:ext cx="1226186" cy="726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/>
            </a:lvl1pPr>
          </a:lstStyle>
          <a:p>
            <a:r>
              <a:t>训练</a:t>
            </a:r>
          </a:p>
        </p:txBody>
      </p:sp>
      <p:sp>
        <p:nvSpPr>
          <p:cNvPr id="340" name="矩形 15"/>
          <p:cNvSpPr/>
          <p:nvPr/>
        </p:nvSpPr>
        <p:spPr>
          <a:xfrm>
            <a:off x="8686165" y="3898265"/>
            <a:ext cx="2944496" cy="1042671"/>
          </a:xfrm>
          <a:prstGeom prst="rect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文本框 16"/>
          <p:cNvSpPr/>
          <p:nvPr/>
        </p:nvSpPr>
        <p:spPr>
          <a:xfrm>
            <a:off x="9545319" y="4099559"/>
            <a:ext cx="1226186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/>
            </a:lvl1pPr>
          </a:lstStyle>
          <a:p>
            <a:r>
              <a:t>支持</a:t>
            </a:r>
          </a:p>
        </p:txBody>
      </p:sp>
      <p:sp>
        <p:nvSpPr>
          <p:cNvPr id="342" name="矩形 17"/>
          <p:cNvSpPr/>
          <p:nvPr/>
        </p:nvSpPr>
        <p:spPr>
          <a:xfrm>
            <a:off x="8686165" y="5529579"/>
            <a:ext cx="2944496" cy="1042671"/>
          </a:xfrm>
          <a:prstGeom prst="rect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3" name="文本框 18"/>
          <p:cNvSpPr/>
          <p:nvPr/>
        </p:nvSpPr>
        <p:spPr>
          <a:xfrm>
            <a:off x="9545319" y="5730875"/>
            <a:ext cx="1226186" cy="726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/>
            </a:lvl1pPr>
          </a:lstStyle>
          <a:p>
            <a:r>
              <a:t>授权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6" name="TextBox 76"/>
          <p:cNvSpPr/>
          <p:nvPr/>
        </p:nvSpPr>
        <p:spPr>
          <a:xfrm>
            <a:off x="400050" y="554355"/>
            <a:ext cx="11391900" cy="14058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例如，对于组织运作还不熟悉的新世代员工，</a:t>
            </a:r>
          </a:p>
          <a:p>
            <a: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主管可采用「指示」做法，直接引导部属该怎么做</a:t>
            </a:r>
          </a:p>
        </p:txBody>
      </p:sp>
      <p:pic>
        <p:nvPicPr>
          <p:cNvPr id="347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275" y="3426459"/>
            <a:ext cx="4518025" cy="27076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8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44" y="2580639"/>
            <a:ext cx="4942206" cy="39490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397509" y="871855"/>
            <a:ext cx="11391901" cy="662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或采取「训练」方式，由主管做决定，但事前征询部属的意见</a:t>
            </a:r>
          </a:p>
        </p:txBody>
      </p:sp>
      <p:pic>
        <p:nvPicPr>
          <p:cNvPr id="352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8764" y="2479675"/>
            <a:ext cx="6555107" cy="43719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5" name="TextBox 76"/>
          <p:cNvSpPr/>
          <p:nvPr/>
        </p:nvSpPr>
        <p:spPr>
          <a:xfrm>
            <a:off x="400684" y="554355"/>
            <a:ext cx="11391901" cy="14058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对于在公司待比较久，具有执行专案经验的部属，则可采取「支持」方式，由主管参与决定，但将主导权留给部属</a:t>
            </a:r>
          </a:p>
        </p:txBody>
      </p:sp>
      <p:pic>
        <p:nvPicPr>
          <p:cNvPr id="356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6" y="2479675"/>
            <a:ext cx="4886961" cy="35534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7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479675"/>
            <a:ext cx="6188075" cy="40779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TextBox 76"/>
          <p:cNvSpPr/>
          <p:nvPr/>
        </p:nvSpPr>
        <p:spPr>
          <a:xfrm>
            <a:off x="400684" y="554355"/>
            <a:ext cx="11391901" cy="14058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或是以「授权」方式，让部属独挡一面，由他们自己决定何时需要主管的协助。</a:t>
            </a:r>
          </a:p>
        </p:txBody>
      </p:sp>
      <p:pic>
        <p:nvPicPr>
          <p:cNvPr id="361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6" y="2479675"/>
            <a:ext cx="6573521" cy="43834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2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744" y="3242945"/>
            <a:ext cx="4295141" cy="28568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矩形 2"/>
          <p:cNvSpPr/>
          <p:nvPr/>
        </p:nvSpPr>
        <p:spPr>
          <a:xfrm>
            <a:off x="2539" y="-11431"/>
            <a:ext cx="12188826" cy="2491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TextBox 76"/>
          <p:cNvSpPr/>
          <p:nvPr/>
        </p:nvSpPr>
        <p:spPr>
          <a:xfrm>
            <a:off x="400684" y="554355"/>
            <a:ext cx="11391901" cy="8839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4000"/>
              <a:t>但</a:t>
            </a:r>
            <a:r>
              <a:rPr sz="4000"/>
              <a:t>授权并非放任不管， 而是要做好</a:t>
            </a:r>
            <a:r>
              <a:rPr lang="zh-CN" sz="4000"/>
              <a:t>追踪</a:t>
            </a:r>
            <a:r>
              <a:rPr sz="4000"/>
              <a:t>与</a:t>
            </a:r>
            <a:r>
              <a:rPr lang="zh-CN" sz="4000"/>
              <a:t>监控</a:t>
            </a:r>
            <a:r>
              <a:rPr sz="4000"/>
              <a:t> </a:t>
            </a:r>
            <a:endParaRPr sz="4000"/>
          </a:p>
        </p:txBody>
      </p:sp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3360" y="2830830"/>
            <a:ext cx="1981200" cy="2152015"/>
          </a:xfrm>
          <a:prstGeom prst="rect">
            <a:avLst/>
          </a:prstGeom>
        </p:spPr>
      </p:pic>
      <p:pic>
        <p:nvPicPr>
          <p:cNvPr id="3" name="图片 2" descr="timg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65" y="2479675"/>
            <a:ext cx="5923915" cy="4379595"/>
          </a:xfrm>
          <a:prstGeom prst="rect">
            <a:avLst/>
          </a:prstGeom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矩形 2"/>
          <p:cNvSpPr/>
          <p:nvPr/>
        </p:nvSpPr>
        <p:spPr>
          <a:xfrm>
            <a:off x="2539" y="-11431"/>
            <a:ext cx="12188826" cy="2491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TextBox 76"/>
          <p:cNvSpPr/>
          <p:nvPr/>
        </p:nvSpPr>
        <p:spPr>
          <a:xfrm>
            <a:off x="400684" y="396240"/>
            <a:ext cx="11391901" cy="16764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4000"/>
              <a:t>「授权就像放风事</a:t>
            </a:r>
            <a:r>
              <a:rPr lang="zh-CN" sz="4000"/>
              <a:t>，</a:t>
            </a:r>
            <a:r>
              <a:rPr sz="4000"/>
              <a:t>当</a:t>
            </a:r>
            <a:r>
              <a:rPr lang="zh-CN" sz="4000"/>
              <a:t>部属</a:t>
            </a:r>
            <a:r>
              <a:rPr sz="4000"/>
              <a:t>能力弱，（主管）就要</a:t>
            </a:r>
            <a:r>
              <a:rPr lang="zh-CN" sz="4000"/>
              <a:t>把</a:t>
            </a:r>
            <a:r>
              <a:rPr sz="4000"/>
              <a:t>线收一收；部属能力</a:t>
            </a:r>
            <a:r>
              <a:rPr lang="zh-CN" sz="4000"/>
              <a:t>强，</a:t>
            </a:r>
            <a:r>
              <a:rPr sz="4000"/>
              <a:t>就要把线放一放。」</a:t>
            </a:r>
            <a:endParaRPr sz="4000"/>
          </a:p>
        </p:txBody>
      </p:sp>
      <p:pic>
        <p:nvPicPr>
          <p:cNvPr id="5" name="图片 4" descr="timg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9590" y="2479675"/>
            <a:ext cx="6581775" cy="4379595"/>
          </a:xfrm>
          <a:prstGeom prst="rect">
            <a:avLst/>
          </a:prstGeom>
        </p:spPr>
      </p:pic>
      <p:pic>
        <p:nvPicPr>
          <p:cNvPr id="4" name="图片 3" descr="timg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" y="2479675"/>
            <a:ext cx="6526530" cy="4379595"/>
          </a:xfrm>
          <a:prstGeom prst="rect">
            <a:avLst/>
          </a:prstGeom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矩形 2"/>
          <p:cNvSpPr/>
          <p:nvPr/>
        </p:nvSpPr>
        <p:spPr>
          <a:xfrm>
            <a:off x="2539" y="-11431"/>
            <a:ext cx="12188826" cy="2491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TextBox 76"/>
          <p:cNvSpPr/>
          <p:nvPr/>
        </p:nvSpPr>
        <p:spPr>
          <a:xfrm>
            <a:off x="400684" y="396240"/>
            <a:ext cx="11391901" cy="17545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sz="2800" b="0"/>
              <a:t>主管通常得设立几个不同阶段的检查点，除了从中了解部属工作进度外，</a:t>
            </a:r>
            <a:r>
              <a:rPr lang="zh-CN" sz="2800"/>
              <a:t>更重要的是协助解决部属无法突破的难题</a:t>
            </a:r>
            <a:r>
              <a:rPr lang="zh-CN" sz="2800" b="0"/>
              <a:t>，虽然专案主导权掌握在部属手中，</a:t>
            </a:r>
            <a:r>
              <a:rPr lang="zh-CN" sz="2800"/>
              <a:t>主管却是背后支持部属最重要的一股力量。</a:t>
            </a:r>
            <a:endParaRPr lang="zh-CN" sz="2800"/>
          </a:p>
        </p:txBody>
      </p:sp>
      <p:pic>
        <p:nvPicPr>
          <p:cNvPr id="2" name="图片 1" descr="timg (5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2479675"/>
            <a:ext cx="5088890" cy="4378325"/>
          </a:xfrm>
          <a:prstGeom prst="rect">
            <a:avLst/>
          </a:prstGeom>
        </p:spPr>
      </p:pic>
      <p:pic>
        <p:nvPicPr>
          <p:cNvPr id="3" name="图片 2" descr="timg (6)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55" y="2680970"/>
            <a:ext cx="4319270" cy="3975735"/>
          </a:xfrm>
          <a:prstGeom prst="rect">
            <a:avLst/>
          </a:prstGeom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组合 2"/>
          <p:cNvGrpSpPr/>
          <p:nvPr/>
        </p:nvGrpSpPr>
        <p:grpSpPr>
          <a:xfrm>
            <a:off x="-1" y="-7480"/>
            <a:ext cx="5011247" cy="6947779"/>
            <a:chOff x="0" y="1019174"/>
            <a:chExt cx="5011245" cy="6947778"/>
          </a:xfrm>
        </p:grpSpPr>
        <p:sp>
          <p:nvSpPr>
            <p:cNvPr id="130" name="任意多边形 12"/>
            <p:cNvSpPr/>
            <p:nvPr/>
          </p:nvSpPr>
          <p:spPr>
            <a:xfrm rot="10800000" flipH="1">
              <a:off x="0" y="1026655"/>
              <a:ext cx="4401554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44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F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等腰三角形 3"/>
            <p:cNvSpPr/>
            <p:nvPr/>
          </p:nvSpPr>
          <p:spPr>
            <a:xfrm>
              <a:off x="1290361" y="6840255"/>
              <a:ext cx="1133457" cy="1085303"/>
            </a:xfrm>
            <a:prstGeom prst="triangle">
              <a:avLst/>
            </a:prstGeom>
            <a:solidFill>
              <a:srgbClr val="484F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" name="等腰三角形 5"/>
            <p:cNvSpPr/>
            <p:nvPr/>
          </p:nvSpPr>
          <p:spPr>
            <a:xfrm rot="10800000" flipH="1">
              <a:off x="1818061" y="1019175"/>
              <a:ext cx="3193185" cy="3057526"/>
            </a:xfrm>
            <a:prstGeom prst="triangl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" name="任意多边形 10"/>
            <p:cNvSpPr/>
            <p:nvPr/>
          </p:nvSpPr>
          <p:spPr>
            <a:xfrm rot="10800000" flipH="1">
              <a:off x="839755" y="2797872"/>
              <a:ext cx="2853179" cy="516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260" y="0"/>
                  </a:lnTo>
                  <a:lnTo>
                    <a:pt x="21600" y="18523"/>
                  </a:lnTo>
                  <a:lnTo>
                    <a:pt x="20221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" name="任意多边形 11"/>
            <p:cNvSpPr/>
            <p:nvPr/>
          </p:nvSpPr>
          <p:spPr>
            <a:xfrm rot="10800000" flipH="1">
              <a:off x="684651" y="1022914"/>
              <a:ext cx="3983516" cy="686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1" y="0"/>
                  </a:lnTo>
                  <a:lnTo>
                    <a:pt x="13577" y="12601"/>
                  </a:lnTo>
                  <a:lnTo>
                    <a:pt x="13581" y="12591"/>
                  </a:lnTo>
                  <a:lnTo>
                    <a:pt x="21600" y="21600"/>
                  </a:lnTo>
                  <a:lnTo>
                    <a:pt x="19226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6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6" name="Text Box 3"/>
          <p:cNvSpPr/>
          <p:nvPr/>
        </p:nvSpPr>
        <p:spPr>
          <a:xfrm>
            <a:off x="421650" y="1730314"/>
            <a:ext cx="2051557" cy="152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目 录</a:t>
            </a:r>
          </a:p>
          <a:p>
            <a:pPr algn="ctr">
              <a:defRPr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COMPANY</a:t>
            </a:r>
          </a:p>
        </p:txBody>
      </p:sp>
      <p:sp>
        <p:nvSpPr>
          <p:cNvPr id="137" name="椭圆 1"/>
          <p:cNvSpPr/>
          <p:nvPr/>
        </p:nvSpPr>
        <p:spPr>
          <a:xfrm>
            <a:off x="6096000" y="1250101"/>
            <a:ext cx="727832" cy="727832"/>
          </a:xfrm>
          <a:prstGeom prst="roundRect">
            <a:avLst>
              <a:gd name="adj" fmla="val 16667"/>
            </a:avLst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3B3838"/>
                </a:solidFill>
              </a:defRPr>
            </a:pPr>
          </a:p>
        </p:txBody>
      </p:sp>
      <p:sp>
        <p:nvSpPr>
          <p:cNvPr id="138" name="TextBox 32"/>
          <p:cNvSpPr/>
          <p:nvPr/>
        </p:nvSpPr>
        <p:spPr>
          <a:xfrm>
            <a:off x="6159193" y="1328275"/>
            <a:ext cx="530384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39" name="TextBox 76"/>
          <p:cNvSpPr/>
          <p:nvPr/>
        </p:nvSpPr>
        <p:spPr>
          <a:xfrm>
            <a:off x="7011955" y="1429345"/>
            <a:ext cx="2892586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加强沟通</a:t>
            </a:r>
          </a:p>
        </p:txBody>
      </p:sp>
      <p:sp>
        <p:nvSpPr>
          <p:cNvPr id="140" name="椭圆 1"/>
          <p:cNvSpPr/>
          <p:nvPr/>
        </p:nvSpPr>
        <p:spPr>
          <a:xfrm>
            <a:off x="6096000" y="2483134"/>
            <a:ext cx="727832" cy="727832"/>
          </a:xfrm>
          <a:prstGeom prst="roundRect">
            <a:avLst>
              <a:gd name="adj" fmla="val 16667"/>
            </a:avLst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3B3838"/>
                </a:solidFill>
              </a:defRPr>
            </a:pPr>
          </a:p>
        </p:txBody>
      </p:sp>
      <p:sp>
        <p:nvSpPr>
          <p:cNvPr id="141" name="TextBox 32"/>
          <p:cNvSpPr/>
          <p:nvPr/>
        </p:nvSpPr>
        <p:spPr>
          <a:xfrm>
            <a:off x="6159193" y="2561308"/>
            <a:ext cx="530384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42" name="TextBox 76"/>
          <p:cNvSpPr/>
          <p:nvPr/>
        </p:nvSpPr>
        <p:spPr>
          <a:xfrm>
            <a:off x="7011955" y="2566492"/>
            <a:ext cx="2892586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396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充分授权</a:t>
            </a:r>
          </a:p>
        </p:txBody>
      </p:sp>
      <p:sp>
        <p:nvSpPr>
          <p:cNvPr id="143" name="椭圆 1"/>
          <p:cNvSpPr/>
          <p:nvPr/>
        </p:nvSpPr>
        <p:spPr>
          <a:xfrm>
            <a:off x="6096000" y="3759172"/>
            <a:ext cx="727832" cy="727832"/>
          </a:xfrm>
          <a:prstGeom prst="roundRect">
            <a:avLst>
              <a:gd name="adj" fmla="val 16667"/>
            </a:avLst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3B3838"/>
                </a:solidFill>
              </a:defRPr>
            </a:pPr>
          </a:p>
        </p:txBody>
      </p:sp>
      <p:sp>
        <p:nvSpPr>
          <p:cNvPr id="144" name="TextBox 32"/>
          <p:cNvSpPr/>
          <p:nvPr/>
        </p:nvSpPr>
        <p:spPr>
          <a:xfrm>
            <a:off x="6159193" y="3837347"/>
            <a:ext cx="530384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45" name="TextBox 76"/>
          <p:cNvSpPr/>
          <p:nvPr/>
        </p:nvSpPr>
        <p:spPr>
          <a:xfrm>
            <a:off x="7011955" y="3873646"/>
            <a:ext cx="2892586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接纳多元意见</a:t>
            </a:r>
          </a:p>
        </p:txBody>
      </p:sp>
      <p:sp>
        <p:nvSpPr>
          <p:cNvPr id="146" name="椭圆 1"/>
          <p:cNvSpPr/>
          <p:nvPr/>
        </p:nvSpPr>
        <p:spPr>
          <a:xfrm>
            <a:off x="6096000" y="4992206"/>
            <a:ext cx="727832" cy="727832"/>
          </a:xfrm>
          <a:prstGeom prst="roundRect">
            <a:avLst>
              <a:gd name="adj" fmla="val 16667"/>
            </a:avLst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3B3838"/>
                </a:solidFill>
              </a:defRPr>
            </a:pPr>
          </a:p>
        </p:txBody>
      </p:sp>
      <p:sp>
        <p:nvSpPr>
          <p:cNvPr id="147" name="TextBox 32"/>
          <p:cNvSpPr/>
          <p:nvPr/>
        </p:nvSpPr>
        <p:spPr>
          <a:xfrm>
            <a:off x="6159193" y="5070380"/>
            <a:ext cx="530384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148" name="TextBox 76"/>
          <p:cNvSpPr/>
          <p:nvPr/>
        </p:nvSpPr>
        <p:spPr>
          <a:xfrm>
            <a:off x="7011955" y="5106680"/>
            <a:ext cx="2892586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396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量身打造职涯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矩形 2"/>
          <p:cNvSpPr/>
          <p:nvPr/>
        </p:nvSpPr>
        <p:spPr>
          <a:xfrm>
            <a:off x="2539" y="-11431"/>
            <a:ext cx="12188826" cy="2491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TextBox 76"/>
          <p:cNvSpPr/>
          <p:nvPr/>
        </p:nvSpPr>
        <p:spPr>
          <a:xfrm>
            <a:off x="400684" y="396240"/>
            <a:ext cx="11391901" cy="13589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/>
              <a:t>授权的目的在于，激发新世代员工的创造力，让他们更有效率完成工作。</a:t>
            </a:r>
            <a:endParaRPr lang="zh-CN"/>
          </a:p>
        </p:txBody>
      </p:sp>
      <p:pic>
        <p:nvPicPr>
          <p:cNvPr id="4" name="图片 3" descr="timg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2761615"/>
            <a:ext cx="6351270" cy="3810635"/>
          </a:xfrm>
          <a:prstGeom prst="rect">
            <a:avLst/>
          </a:prstGeom>
        </p:spPr>
      </p:pic>
      <p:pic>
        <p:nvPicPr>
          <p:cNvPr id="5" name="图片 4" descr="timg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70" y="2479675"/>
            <a:ext cx="4374515" cy="4374515"/>
          </a:xfrm>
          <a:prstGeom prst="rect">
            <a:avLst/>
          </a:prstGeom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矩形 2"/>
          <p:cNvSpPr/>
          <p:nvPr/>
        </p:nvSpPr>
        <p:spPr>
          <a:xfrm>
            <a:off x="2539" y="-11431"/>
            <a:ext cx="12188826" cy="2491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TextBox 76"/>
          <p:cNvSpPr/>
          <p:nvPr/>
        </p:nvSpPr>
        <p:spPr>
          <a:xfrm>
            <a:off x="400684" y="396240"/>
            <a:ext cx="11391901" cy="15176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sz="3600"/>
              <a:t>主管必须特别留意：若是缺乏有效的监控手段，很容易造成过度放任，让授权流于形式。</a:t>
            </a:r>
            <a:endParaRPr lang="zh-CN" sz="3600"/>
          </a:p>
        </p:txBody>
      </p:sp>
      <p:pic>
        <p:nvPicPr>
          <p:cNvPr id="3" name="图片 2" descr="timg 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6860" y="2479675"/>
            <a:ext cx="6557645" cy="4368165"/>
          </a:xfrm>
          <a:prstGeom prst="rect">
            <a:avLst/>
          </a:prstGeom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矩形 2"/>
          <p:cNvSpPr/>
          <p:nvPr/>
        </p:nvSpPr>
        <p:spPr>
          <a:xfrm>
            <a:off x="2539" y="-11431"/>
            <a:ext cx="12188826" cy="2491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TextBox 76"/>
          <p:cNvSpPr/>
          <p:nvPr/>
        </p:nvSpPr>
        <p:spPr>
          <a:xfrm>
            <a:off x="400684" y="395605"/>
            <a:ext cx="11391901" cy="16764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sz="4000"/>
              <a:t>但若是控制范围过于广泛</a:t>
            </a:r>
            <a:endParaRPr lang="zh-CN" sz="4000"/>
          </a:p>
          <a:p>
            <a:pPr algn="ctr"/>
            <a:r>
              <a:rPr lang="zh-CN" sz="4000"/>
              <a:t>又会浇熄新世代员工的热情</a:t>
            </a:r>
            <a:endParaRPr lang="zh-CN" sz="4000"/>
          </a:p>
        </p:txBody>
      </p:sp>
      <p:pic>
        <p:nvPicPr>
          <p:cNvPr id="2" name="图片 1" descr="timg (1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3790" y="2694305"/>
            <a:ext cx="2680970" cy="3769360"/>
          </a:xfrm>
          <a:prstGeom prst="rect">
            <a:avLst/>
          </a:prstGeom>
        </p:spPr>
      </p:pic>
      <p:pic>
        <p:nvPicPr>
          <p:cNvPr id="4" name="图片 3" descr="timg (1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55" y="2694305"/>
            <a:ext cx="2793365" cy="3768090"/>
          </a:xfrm>
          <a:prstGeom prst="rect">
            <a:avLst/>
          </a:prstGeom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矩形 2"/>
          <p:cNvSpPr/>
          <p:nvPr/>
        </p:nvSpPr>
        <p:spPr>
          <a:xfrm>
            <a:off x="2539" y="-11431"/>
            <a:ext cx="12188826" cy="2491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TextBox 76"/>
          <p:cNvSpPr/>
          <p:nvPr/>
        </p:nvSpPr>
        <p:spPr>
          <a:xfrm>
            <a:off x="400684" y="395605"/>
            <a:ext cx="11391901" cy="16764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sz="4000"/>
              <a:t>主管的角色就像手中握着风争线头的人，只有收放 </a:t>
            </a:r>
            <a:endParaRPr lang="zh-CN" sz="4000"/>
          </a:p>
          <a:p>
            <a:pPr algn="ctr"/>
            <a:r>
              <a:rPr lang="zh-CN" sz="4000"/>
              <a:t>得当，才能使风筝飞得高又远。</a:t>
            </a:r>
            <a:endParaRPr lang="zh-CN" sz="4000"/>
          </a:p>
        </p:txBody>
      </p:sp>
      <p:pic>
        <p:nvPicPr>
          <p:cNvPr id="3" name="图片 2" descr="timg (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9540" y="2479675"/>
            <a:ext cx="6598285" cy="4389120"/>
          </a:xfrm>
          <a:prstGeom prst="rect">
            <a:avLst/>
          </a:prstGeom>
        </p:spPr>
      </p:pic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任意多边形 34"/>
          <p:cNvGrpSpPr/>
          <p:nvPr/>
        </p:nvGrpSpPr>
        <p:grpSpPr>
          <a:xfrm>
            <a:off x="2477728" y="2503538"/>
            <a:ext cx="1850925" cy="1850924"/>
            <a:chOff x="-1" y="-1"/>
            <a:chExt cx="1850923" cy="1850923"/>
          </a:xfrm>
        </p:grpSpPr>
        <p:sp>
          <p:nvSpPr>
            <p:cNvPr id="173" name="圆形"/>
            <p:cNvSpPr/>
            <p:nvPr/>
          </p:nvSpPr>
          <p:spPr>
            <a:xfrm>
              <a:off x="-1" y="-1"/>
              <a:ext cx="1850923" cy="1850923"/>
            </a:xfrm>
            <a:prstGeom prst="ellips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01"/>
            <p:cNvSpPr/>
            <p:nvPr/>
          </p:nvSpPr>
          <p:spPr>
            <a:xfrm>
              <a:off x="0" y="326973"/>
              <a:ext cx="1850921" cy="119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3</a:t>
              </a:r>
              <a:endParaRPr lang="en-US"/>
            </a:p>
          </p:txBody>
        </p:sp>
      </p:grpSp>
      <p:sp>
        <p:nvSpPr>
          <p:cNvPr id="176" name="任意多边形 33"/>
          <p:cNvSpPr/>
          <p:nvPr/>
        </p:nvSpPr>
        <p:spPr>
          <a:xfrm>
            <a:off x="1449028" y="1053345"/>
            <a:ext cx="9293943" cy="475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4516" y="5235"/>
                </a:moveTo>
                <a:cubicBezTo>
                  <a:pt x="2945" y="5235"/>
                  <a:pt x="1671" y="7727"/>
                  <a:pt x="1671" y="10800"/>
                </a:cubicBezTo>
                <a:cubicBezTo>
                  <a:pt x="1671" y="13873"/>
                  <a:pt x="2945" y="16365"/>
                  <a:pt x="4516" y="16365"/>
                </a:cubicBezTo>
                <a:cubicBezTo>
                  <a:pt x="6087" y="16365"/>
                  <a:pt x="7361" y="13873"/>
                  <a:pt x="7361" y="10800"/>
                </a:cubicBezTo>
                <a:cubicBezTo>
                  <a:pt x="7361" y="7727"/>
                  <a:pt x="6087" y="5235"/>
                  <a:pt x="4516" y="52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矩形 36"/>
          <p:cNvSpPr/>
          <p:nvPr/>
        </p:nvSpPr>
        <p:spPr>
          <a:xfrm>
            <a:off x="4934584" y="3115945"/>
            <a:ext cx="5252087" cy="975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理解平行式思考与发言，</a:t>
            </a:r>
            <a:endParaRPr lang="zh-CN"/>
          </a:p>
          <a:p>
            <a:r>
              <a:rPr lang="zh-CN"/>
              <a:t>把直率建议收编为改进力量</a:t>
            </a:r>
            <a:endParaRPr lang="zh-CN"/>
          </a:p>
        </p:txBody>
      </p:sp>
      <p:sp>
        <p:nvSpPr>
          <p:cNvPr id="178" name="TextBox 76"/>
          <p:cNvSpPr/>
          <p:nvPr/>
        </p:nvSpPr>
        <p:spPr>
          <a:xfrm>
            <a:off x="4934694" y="2469894"/>
            <a:ext cx="3545904" cy="6788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接纳多元意见</a:t>
            </a:r>
            <a:endParaRPr lang="zh-CN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76"/>
          <p:cNvSpPr/>
          <p:nvPr/>
        </p:nvSpPr>
        <p:spPr>
          <a:xfrm>
            <a:off x="1083879" y="477892"/>
            <a:ext cx="1323341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场景模拟</a:t>
            </a:r>
          </a:p>
        </p:txBody>
      </p:sp>
      <p:sp>
        <p:nvSpPr>
          <p:cNvPr id="286" name="等腰三角形 5"/>
          <p:cNvSpPr/>
          <p:nvPr/>
        </p:nvSpPr>
        <p:spPr>
          <a:xfrm rot="5400000" flipH="1">
            <a:off x="213732" y="252824"/>
            <a:ext cx="772738" cy="666154"/>
          </a:xfrm>
          <a:prstGeom prst="triangle">
            <a:avLst/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87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747" y="4787491"/>
            <a:ext cx="2781514" cy="18474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8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63" y="4787491"/>
            <a:ext cx="2781515" cy="18543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9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454" y="4780570"/>
            <a:ext cx="2781515" cy="18543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0" name="文本框 21"/>
          <p:cNvSpPr/>
          <p:nvPr/>
        </p:nvSpPr>
        <p:spPr>
          <a:xfrm>
            <a:off x="931198" y="1921790"/>
            <a:ext cx="10329841" cy="1752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小</a:t>
            </a:r>
            <a:r>
              <a:t>贾是科技公司的一名主管，在会议上和其他部门的主管平起平坐，但由于其他部门的主管男性居多，在会议中间休息，男性主管会一起去洗手间</a:t>
            </a:r>
            <a:r>
              <a:rPr lang="zh-CN"/>
              <a:t>，</a:t>
            </a:r>
            <a:r>
              <a:t>但继续讨论开会议题，休息结束后，部分议程往往</a:t>
            </a:r>
            <a:r>
              <a:rPr lang="zh-CN"/>
              <a:t>就有了</a:t>
            </a:r>
            <a:r>
              <a:t>进展</a:t>
            </a:r>
            <a:r>
              <a:rPr lang="zh-CN"/>
              <a:t>。</a:t>
            </a:r>
            <a:endParaRPr lang="zh-CN"/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贾姬认为这不公平，直率的对</a:t>
            </a:r>
            <a:r>
              <a:rPr lang="zh-CN"/>
              <a:t>老板</a:t>
            </a:r>
            <a:r>
              <a:t>说： 「要嘛就是我跟你们一起进洗手间，要嘛就不要有私下讨论。」 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贾姬大胆</a:t>
            </a:r>
            <a:r>
              <a:rPr lang="zh-CN"/>
              <a:t>又</a:t>
            </a:r>
            <a:r>
              <a:t>幽默的说法</a:t>
            </a:r>
            <a:r>
              <a:rPr lang="zh-CN"/>
              <a:t>，</a:t>
            </a:r>
            <a:r>
              <a:t>让</a:t>
            </a:r>
            <a:r>
              <a:rPr lang="zh-CN"/>
              <a:t>老板</a:t>
            </a:r>
            <a:r>
              <a:t>觉得有道埋，于是明订只要离开会议室，就不</a:t>
            </a:r>
            <a:r>
              <a:rPr lang="zh-CN"/>
              <a:t>要</a:t>
            </a:r>
            <a:r>
              <a:t>讨论会议内容</a:t>
            </a:r>
            <a:r>
              <a:rPr lang="zh-CN"/>
              <a:t>。</a:t>
            </a:r>
            <a:endParaRPr lang="zh-CN"/>
          </a:p>
        </p:txBody>
      </p:sp>
      <p:sp>
        <p:nvSpPr>
          <p:cNvPr id="291" name="TextBox 76"/>
          <p:cNvSpPr/>
          <p:nvPr/>
        </p:nvSpPr>
        <p:spPr>
          <a:xfrm>
            <a:off x="938530" y="1179194"/>
            <a:ext cx="4290060" cy="447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遇到下面这种情况怎么做？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6" b="33456"/>
          <a:stretch>
            <a:fillRect/>
          </a:stretch>
        </p:blipFill>
        <p:spPr>
          <a:xfrm>
            <a:off x="0" y="0"/>
            <a:ext cx="12192000" cy="2999732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4916129" y="1520124"/>
            <a:ext cx="2359742" cy="2359742"/>
          </a:xfrm>
          <a:prstGeom prst="ellipse">
            <a:avLst/>
          </a:prstGeom>
          <a:blipFill>
            <a:blip r:embed="rId2"/>
            <a:stretch>
              <a:fillRect l="-26000" t="-1000" r="-43000" b="-4000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213733" y="252825"/>
            <a:ext cx="772736" cy="666152"/>
          </a:xfrm>
          <a:prstGeom prst="triangle">
            <a:avLst/>
          </a:prstGeom>
          <a:solidFill>
            <a:srgbClr val="027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6"/>
          <p:cNvSpPr txBox="1"/>
          <p:nvPr/>
        </p:nvSpPr>
        <p:spPr>
          <a:xfrm>
            <a:off x="1264285" y="4342765"/>
            <a:ext cx="9937750" cy="135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有话直说，不把权威人物当偶像</a:t>
            </a:r>
            <a:endParaRPr lang="zh-CN" altLang="en-US" sz="4400" dirty="0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36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是网络时代的常见特质</a:t>
            </a:r>
            <a:endParaRPr lang="zh-CN" altLang="en-US" sz="3600" dirty="0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istrator\Desktop\timg (2)_副本.jpgtimg (2)_副本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24765" y="-1905"/>
            <a:ext cx="5415280" cy="68827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53991" y="2184645"/>
            <a:ext cx="4139381" cy="2491221"/>
          </a:xfrm>
          <a:prstGeom prst="rect">
            <a:avLst/>
          </a:prstGeom>
          <a:solidFill>
            <a:srgbClr val="039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76"/>
          <p:cNvSpPr txBox="1"/>
          <p:nvPr/>
        </p:nvSpPr>
        <p:spPr>
          <a:xfrm>
            <a:off x="3653155" y="2927350"/>
            <a:ext cx="334073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根据圣心大学民意调査研究所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2006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年的调查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30230" y="1324715"/>
            <a:ext cx="3937819" cy="421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近83%的美国年轻人比起10年前的年轻人，觉得自己更有权提出要求。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而网络的平行化、互动性、资讯高流通性，让网络世代的思维也平行化。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职场被视为工作知识交流的场所，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既是交流，就无谓从属。 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1083880" y="477892"/>
            <a:ext cx="5974080" cy="48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以自己为工作核心，职场是意见交流的场域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5400000" flipH="1">
            <a:off x="213733" y="252825"/>
            <a:ext cx="772736" cy="666152"/>
          </a:xfrm>
          <a:prstGeom prst="triangle">
            <a:avLst/>
          </a:prstGeom>
          <a:solidFill>
            <a:srgbClr val="027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4"/>
          <p:cNvSpPr/>
          <p:nvPr/>
        </p:nvSpPr>
        <p:spPr>
          <a:xfrm>
            <a:off x="7588469" y="1388604"/>
            <a:ext cx="3782727" cy="2884488"/>
          </a:xfrm>
          <a:prstGeom prst="rect">
            <a:avLst/>
          </a:prstGeom>
          <a:solidFill>
            <a:srgbClr val="0274A8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>
              <a:solidFill>
                <a:srgbClr val="48474A"/>
              </a:solidFill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33177" y="1388604"/>
            <a:ext cx="6516688" cy="2884488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>
              <a:solidFill>
                <a:srgbClr val="48474A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31736" y="1834829"/>
            <a:ext cx="2896158" cy="199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如果领导者的知识不一定比我多，或他的知识我可以轻易在网络上获得，那么，如果是合理的意见，站在交流互惠的立场，网络世代又有什麽理由要憋着藏着，不能提出呢?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933177" y="1388604"/>
            <a:ext cx="919374" cy="2889803"/>
          </a:xfrm>
          <a:custGeom>
            <a:avLst/>
            <a:gdLst>
              <a:gd name="connsiteX0" fmla="*/ 0 w 1171574"/>
              <a:gd name="connsiteY0" fmla="*/ 0 h 3682520"/>
              <a:gd name="connsiteX1" fmla="*/ 1171574 w 1171574"/>
              <a:gd name="connsiteY1" fmla="*/ 0 h 3682520"/>
              <a:gd name="connsiteX2" fmla="*/ 0 w 1171574"/>
              <a:gd name="connsiteY2" fmla="*/ 3682520 h 3682520"/>
              <a:gd name="connsiteX3" fmla="*/ 0 w 1171574"/>
              <a:gd name="connsiteY3" fmla="*/ 0 h 368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574" h="3682520">
                <a:moveTo>
                  <a:pt x="0" y="0"/>
                </a:moveTo>
                <a:lnTo>
                  <a:pt x="1171574" y="0"/>
                </a:lnTo>
                <a:lnTo>
                  <a:pt x="0" y="3682520"/>
                </a:lnTo>
                <a:lnTo>
                  <a:pt x="0" y="0"/>
                </a:lnTo>
                <a:close/>
              </a:path>
            </a:pathLst>
          </a:custGeom>
          <a:solidFill>
            <a:srgbClr val="484F5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flipH="1" flipV="1">
            <a:off x="10953235" y="2901491"/>
            <a:ext cx="436367" cy="1371601"/>
          </a:xfrm>
          <a:custGeom>
            <a:avLst/>
            <a:gdLst>
              <a:gd name="connsiteX0" fmla="*/ 0 w 1171574"/>
              <a:gd name="connsiteY0" fmla="*/ 0 h 3682520"/>
              <a:gd name="connsiteX1" fmla="*/ 1171574 w 1171574"/>
              <a:gd name="connsiteY1" fmla="*/ 0 h 3682520"/>
              <a:gd name="connsiteX2" fmla="*/ 0 w 1171574"/>
              <a:gd name="connsiteY2" fmla="*/ 3682520 h 3682520"/>
              <a:gd name="connsiteX3" fmla="*/ 0 w 1171574"/>
              <a:gd name="connsiteY3" fmla="*/ 0 h 368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574" h="3682520">
                <a:moveTo>
                  <a:pt x="0" y="0"/>
                </a:moveTo>
                <a:lnTo>
                  <a:pt x="1171574" y="0"/>
                </a:lnTo>
                <a:lnTo>
                  <a:pt x="0" y="3682520"/>
                </a:lnTo>
                <a:lnTo>
                  <a:pt x="0" y="0"/>
                </a:lnTo>
                <a:close/>
              </a:path>
            </a:pathLst>
          </a:custGeom>
          <a:solidFill>
            <a:srgbClr val="039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933450" y="5050790"/>
            <a:ext cx="1043749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与其否定他们，不如将他们变成改善公司的力量。 </a:t>
            </a:r>
            <a:endParaRPr lang="zh-CN" altLang="en-US" sz="3600" b="1" dirty="0" smtClean="0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397509" y="222885"/>
            <a:ext cx="11391901" cy="19926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老式的督导和管理已经过时，网</a:t>
            </a:r>
            <a:r>
              <a:rPr lang="zh-CN"/>
              <a:t>络</a:t>
            </a:r>
            <a:r>
              <a:t>世代的人</a:t>
            </a:r>
            <a:r>
              <a:rPr lang="zh-CN"/>
              <a:t>，</a:t>
            </a:r>
            <a:r>
              <a:t>拥有</a:t>
            </a:r>
            <a:r>
              <a:rPr lang="zh-CN"/>
              <a:t>庞大</a:t>
            </a:r>
            <a:r>
              <a:t>的</a:t>
            </a:r>
            <a:r>
              <a:rPr lang="zh-CN"/>
              <a:t>知识，</a:t>
            </a:r>
            <a:r>
              <a:t>和前所未有的资讯、各式各样的工具</a:t>
            </a:r>
            <a:r>
              <a:rPr lang="zh-CN"/>
              <a:t>，</a:t>
            </a:r>
            <a:r>
              <a:t>而这一代的工作</a:t>
            </a:r>
            <a:r>
              <a:rPr lang="zh-CN"/>
              <a:t>，</a:t>
            </a:r>
            <a:r>
              <a:t>在某些领域甚至优于年长的</a:t>
            </a:r>
            <a:r>
              <a:rPr lang="zh-CN"/>
              <a:t>人</a:t>
            </a:r>
            <a:r>
              <a:t>. </a:t>
            </a: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yping_computer_screen_ref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0" y="2687320"/>
            <a:ext cx="10058400" cy="38709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组合 2"/>
          <p:cNvGrpSpPr/>
          <p:nvPr/>
        </p:nvGrpSpPr>
        <p:grpSpPr>
          <a:xfrm>
            <a:off x="-1" y="-7480"/>
            <a:ext cx="5011247" cy="6947779"/>
            <a:chOff x="0" y="1019174"/>
            <a:chExt cx="5011245" cy="6947778"/>
          </a:xfrm>
        </p:grpSpPr>
        <p:sp>
          <p:nvSpPr>
            <p:cNvPr id="150" name="任意多边形 12"/>
            <p:cNvSpPr/>
            <p:nvPr/>
          </p:nvSpPr>
          <p:spPr>
            <a:xfrm rot="10800000" flipH="1">
              <a:off x="0" y="1026655"/>
              <a:ext cx="4401554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844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F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等腰三角形 3"/>
            <p:cNvSpPr/>
            <p:nvPr/>
          </p:nvSpPr>
          <p:spPr>
            <a:xfrm>
              <a:off x="1290361" y="6840255"/>
              <a:ext cx="1133457" cy="1085303"/>
            </a:xfrm>
            <a:prstGeom prst="triangle">
              <a:avLst/>
            </a:prstGeom>
            <a:solidFill>
              <a:srgbClr val="484F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" name="等腰三角形 5"/>
            <p:cNvSpPr/>
            <p:nvPr/>
          </p:nvSpPr>
          <p:spPr>
            <a:xfrm rot="10800000" flipH="1">
              <a:off x="1818061" y="1019175"/>
              <a:ext cx="3193185" cy="3057526"/>
            </a:xfrm>
            <a:prstGeom prst="triangl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任意多边形 10"/>
            <p:cNvSpPr/>
            <p:nvPr/>
          </p:nvSpPr>
          <p:spPr>
            <a:xfrm rot="10800000" flipH="1">
              <a:off x="839755" y="2797872"/>
              <a:ext cx="2853179" cy="516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260" y="0"/>
                  </a:lnTo>
                  <a:lnTo>
                    <a:pt x="21600" y="18523"/>
                  </a:lnTo>
                  <a:lnTo>
                    <a:pt x="20221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任意多边形 11"/>
            <p:cNvSpPr/>
            <p:nvPr/>
          </p:nvSpPr>
          <p:spPr>
            <a:xfrm rot="10800000" flipH="1">
              <a:off x="684651" y="1022914"/>
              <a:ext cx="3983516" cy="686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1" y="0"/>
                  </a:lnTo>
                  <a:lnTo>
                    <a:pt x="13577" y="12601"/>
                  </a:lnTo>
                  <a:lnTo>
                    <a:pt x="13581" y="12591"/>
                  </a:lnTo>
                  <a:lnTo>
                    <a:pt x="21600" y="21600"/>
                  </a:lnTo>
                  <a:lnTo>
                    <a:pt x="19226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6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6" name="Text Box 3"/>
          <p:cNvSpPr/>
          <p:nvPr/>
        </p:nvSpPr>
        <p:spPr>
          <a:xfrm>
            <a:off x="421650" y="1730314"/>
            <a:ext cx="2051557" cy="152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目 录</a:t>
            </a:r>
          </a:p>
          <a:p>
            <a:pPr algn="ctr">
              <a:defRPr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COMPANY</a:t>
            </a:r>
          </a:p>
        </p:txBody>
      </p:sp>
      <p:sp>
        <p:nvSpPr>
          <p:cNvPr id="157" name="椭圆 1"/>
          <p:cNvSpPr/>
          <p:nvPr/>
        </p:nvSpPr>
        <p:spPr>
          <a:xfrm>
            <a:off x="6096000" y="1250101"/>
            <a:ext cx="727832" cy="727832"/>
          </a:xfrm>
          <a:prstGeom prst="roundRect">
            <a:avLst>
              <a:gd name="adj" fmla="val 16667"/>
            </a:avLst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3B3838"/>
                </a:solidFill>
              </a:defRPr>
            </a:pPr>
          </a:p>
        </p:txBody>
      </p:sp>
      <p:sp>
        <p:nvSpPr>
          <p:cNvPr id="158" name="TextBox 32"/>
          <p:cNvSpPr/>
          <p:nvPr/>
        </p:nvSpPr>
        <p:spPr>
          <a:xfrm>
            <a:off x="6159193" y="1328275"/>
            <a:ext cx="530384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159" name="TextBox 76"/>
          <p:cNvSpPr/>
          <p:nvPr/>
        </p:nvSpPr>
        <p:spPr>
          <a:xfrm>
            <a:off x="7011669" y="1363344"/>
            <a:ext cx="4088131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营造协同合作环境</a:t>
            </a:r>
          </a:p>
        </p:txBody>
      </p:sp>
      <p:sp>
        <p:nvSpPr>
          <p:cNvPr id="160" name="椭圆 1"/>
          <p:cNvSpPr/>
          <p:nvPr/>
        </p:nvSpPr>
        <p:spPr>
          <a:xfrm>
            <a:off x="6096000" y="2483134"/>
            <a:ext cx="727832" cy="727832"/>
          </a:xfrm>
          <a:prstGeom prst="roundRect">
            <a:avLst>
              <a:gd name="adj" fmla="val 16667"/>
            </a:avLst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3B3838"/>
                </a:solidFill>
              </a:defRPr>
            </a:pPr>
          </a:p>
        </p:txBody>
      </p:sp>
      <p:sp>
        <p:nvSpPr>
          <p:cNvPr id="161" name="TextBox 32"/>
          <p:cNvSpPr/>
          <p:nvPr/>
        </p:nvSpPr>
        <p:spPr>
          <a:xfrm>
            <a:off x="6159193" y="2561308"/>
            <a:ext cx="530384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162" name="TextBox 76"/>
          <p:cNvSpPr/>
          <p:nvPr/>
        </p:nvSpPr>
        <p:spPr>
          <a:xfrm>
            <a:off x="7011955" y="2596338"/>
            <a:ext cx="2892586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396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工作游戏化</a:t>
            </a:r>
          </a:p>
        </p:txBody>
      </p:sp>
      <p:sp>
        <p:nvSpPr>
          <p:cNvPr id="163" name="椭圆 1"/>
          <p:cNvSpPr/>
          <p:nvPr/>
        </p:nvSpPr>
        <p:spPr>
          <a:xfrm>
            <a:off x="6096000" y="3759172"/>
            <a:ext cx="727832" cy="727832"/>
          </a:xfrm>
          <a:prstGeom prst="roundRect">
            <a:avLst>
              <a:gd name="adj" fmla="val 16667"/>
            </a:avLst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3B3838"/>
                </a:solidFill>
              </a:defRPr>
            </a:pPr>
          </a:p>
        </p:txBody>
      </p:sp>
      <p:sp>
        <p:nvSpPr>
          <p:cNvPr id="164" name="TextBox 32"/>
          <p:cNvSpPr/>
          <p:nvPr/>
        </p:nvSpPr>
        <p:spPr>
          <a:xfrm>
            <a:off x="6159193" y="3837347"/>
            <a:ext cx="530384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165" name="TextBox 76"/>
          <p:cNvSpPr/>
          <p:nvPr/>
        </p:nvSpPr>
        <p:spPr>
          <a:xfrm>
            <a:off x="7011955" y="3848882"/>
            <a:ext cx="2892586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企业资讯透明化</a:t>
            </a:r>
          </a:p>
        </p:txBody>
      </p:sp>
      <p:sp>
        <p:nvSpPr>
          <p:cNvPr id="166" name="椭圆 1"/>
          <p:cNvSpPr/>
          <p:nvPr/>
        </p:nvSpPr>
        <p:spPr>
          <a:xfrm>
            <a:off x="3486150" y="5013795"/>
            <a:ext cx="727832" cy="727832"/>
          </a:xfrm>
          <a:prstGeom prst="roundRect">
            <a:avLst>
              <a:gd name="adj" fmla="val 16667"/>
            </a:avLst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3B3838"/>
                </a:solidFill>
              </a:defRPr>
            </a:pPr>
          </a:p>
        </p:txBody>
      </p:sp>
      <p:sp>
        <p:nvSpPr>
          <p:cNvPr id="167" name="TextBox 32"/>
          <p:cNvSpPr/>
          <p:nvPr/>
        </p:nvSpPr>
        <p:spPr>
          <a:xfrm>
            <a:off x="3549343" y="5091970"/>
            <a:ext cx="530384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168" name="TextBox 76"/>
          <p:cNvSpPr/>
          <p:nvPr/>
        </p:nvSpPr>
        <p:spPr>
          <a:xfrm>
            <a:off x="4402106" y="5092074"/>
            <a:ext cx="2892586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396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弹性的工作制度</a:t>
            </a:r>
          </a:p>
        </p:txBody>
      </p:sp>
      <p:sp>
        <p:nvSpPr>
          <p:cNvPr id="169" name="椭圆 1"/>
          <p:cNvSpPr/>
          <p:nvPr/>
        </p:nvSpPr>
        <p:spPr>
          <a:xfrm>
            <a:off x="7649209" y="5013795"/>
            <a:ext cx="727832" cy="727832"/>
          </a:xfrm>
          <a:prstGeom prst="roundRect">
            <a:avLst>
              <a:gd name="adj" fmla="val 16667"/>
            </a:avLst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3B3838"/>
                </a:solidFill>
              </a:defRPr>
            </a:pPr>
          </a:p>
        </p:txBody>
      </p:sp>
      <p:sp>
        <p:nvSpPr>
          <p:cNvPr id="170" name="TextBox 32"/>
          <p:cNvSpPr/>
          <p:nvPr/>
        </p:nvSpPr>
        <p:spPr>
          <a:xfrm>
            <a:off x="7712402" y="5091970"/>
            <a:ext cx="530385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09</a:t>
            </a:r>
          </a:p>
        </p:txBody>
      </p:sp>
      <p:sp>
        <p:nvSpPr>
          <p:cNvPr id="171" name="TextBox 76"/>
          <p:cNvSpPr/>
          <p:nvPr/>
        </p:nvSpPr>
        <p:spPr>
          <a:xfrm>
            <a:off x="8607711" y="5092074"/>
            <a:ext cx="2892586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396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社群化人才管理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397509" y="222885"/>
            <a:ext cx="11391901" cy="19926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t>根据「梅特卡夫定律」（</a:t>
            </a:r>
            <a:r>
              <a:rPr lang="en-US"/>
              <a:t>Metcalfe's law</a:t>
            </a:r>
            <a:r>
              <a:t>）</a:t>
            </a:r>
            <a:r>
              <a:rPr lang="zh-CN"/>
              <a:t>，网络</a:t>
            </a:r>
            <a:r>
              <a:t>的</a:t>
            </a:r>
            <a:r>
              <a:rPr lang="zh-CN"/>
              <a:t>价值</a:t>
            </a:r>
            <a:r>
              <a:t>与</a:t>
            </a:r>
            <a:r>
              <a:rPr lang="zh-CN"/>
              <a:t>联网</a:t>
            </a:r>
            <a:r>
              <a:t>网用户数的平方成正比</a:t>
            </a:r>
            <a:r>
              <a:rPr lang="zh-CN"/>
              <a:t>，</a:t>
            </a:r>
            <a:r>
              <a:t>换句括说</a:t>
            </a:r>
            <a:r>
              <a:rPr lang="zh-CN"/>
              <a:t>，</a:t>
            </a:r>
            <a:r>
              <a:t> 一个</a:t>
            </a:r>
            <a:r>
              <a:rPr lang="zh-CN"/>
              <a:t>网络的用户数越多，整个网络和该网络内的每台电脑的价值</a:t>
            </a:r>
            <a:r>
              <a:t>也就</a:t>
            </a:r>
            <a:r>
              <a:rPr lang="zh-CN"/>
              <a:t>越</a:t>
            </a:r>
            <a:r>
              <a:t>大。 </a:t>
            </a: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8840" y="2479675"/>
            <a:ext cx="7222490" cy="43884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397509" y="222885"/>
            <a:ext cx="11391901" cy="19926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b="0"/>
              <a:t>这对应到网</a:t>
            </a:r>
            <a:r>
              <a:rPr lang="zh-CN" b="0"/>
              <a:t>络</a:t>
            </a:r>
            <a:r>
              <a:rPr b="0"/>
              <a:t>世代的特质：</a:t>
            </a:r>
            <a:endParaRPr b="0"/>
          </a:p>
          <a:p>
            <a:pPr algn="l"/>
            <a:r>
              <a:t>重视互动、连结、你来我往的协同合作、吸收各接触结点的反</a:t>
            </a:r>
            <a:r>
              <a:rPr lang="zh-CN"/>
              <a:t>馈，</a:t>
            </a:r>
            <a:r>
              <a:t>最后成就自己的价值。</a:t>
            </a: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6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0" y="2479675"/>
            <a:ext cx="8712835" cy="43764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397509" y="222885"/>
            <a:ext cx="11391901" cy="19926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b="0"/>
              <a:t>当年轻人在数位背景中成长</a:t>
            </a:r>
            <a:r>
              <a:rPr lang="zh-CN" b="0"/>
              <a:t>，</a:t>
            </a:r>
            <a:r>
              <a:rPr b="0"/>
              <a:t>又带</a:t>
            </a:r>
            <a:r>
              <a:rPr lang="zh-CN" b="0"/>
              <a:t>着</a:t>
            </a:r>
            <a:r>
              <a:rPr b="0"/>
              <a:t>这样的观点走</a:t>
            </a:r>
            <a:r>
              <a:rPr lang="zh-CN" b="0"/>
              <a:t>进</a:t>
            </a:r>
            <a:r>
              <a:rPr b="0"/>
              <a:t>职场</a:t>
            </a:r>
            <a:r>
              <a:rPr lang="zh-CN" b="0"/>
              <a:t>。领导</a:t>
            </a:r>
            <a:r>
              <a:rPr b="0"/>
              <a:t>者的训练与指导</a:t>
            </a:r>
            <a:r>
              <a:rPr lang="zh-CN" b="0"/>
              <a:t>，</a:t>
            </a:r>
            <a:r>
              <a:rPr b="0"/>
              <a:t>已经不能是单一的上</a:t>
            </a:r>
            <a:r>
              <a:rPr lang="zh-CN" b="0"/>
              <a:t>对下</a:t>
            </a:r>
            <a:r>
              <a:rPr b="0"/>
              <a:t>广播式模式，而要用网</a:t>
            </a:r>
            <a:r>
              <a:rPr lang="zh-CN" b="0"/>
              <a:t>络</a:t>
            </a:r>
            <a:r>
              <a:rPr b="0"/>
              <a:t>世代懂得的方式互动。</a:t>
            </a:r>
            <a:endParaRPr b="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3126105"/>
            <a:ext cx="10058400" cy="3180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1083945" y="478155"/>
            <a:ext cx="831342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要让网络世代的员工，乐意和你工作，你先得理解他们。 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5400000" flipH="1">
            <a:off x="213733" y="252825"/>
            <a:ext cx="772736" cy="666152"/>
          </a:xfrm>
          <a:prstGeom prst="triangle">
            <a:avLst/>
          </a:prstGeom>
          <a:solidFill>
            <a:srgbClr val="027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4"/>
          <p:cNvSpPr/>
          <p:nvPr/>
        </p:nvSpPr>
        <p:spPr>
          <a:xfrm>
            <a:off x="7588469" y="1388604"/>
            <a:ext cx="3782727" cy="2884488"/>
          </a:xfrm>
          <a:prstGeom prst="rect">
            <a:avLst/>
          </a:prstGeom>
          <a:solidFill>
            <a:srgbClr val="0274A8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>
              <a:solidFill>
                <a:srgbClr val="48474A"/>
              </a:solidFill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933177" y="1388604"/>
            <a:ext cx="6516688" cy="2884488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>
              <a:solidFill>
                <a:srgbClr val="48474A"/>
              </a:solidFill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7918450" y="2223770"/>
            <a:ext cx="3122930" cy="121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互动学习模式 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就是工作者与管理者工作平行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933177" y="1388604"/>
            <a:ext cx="919374" cy="2889803"/>
          </a:xfrm>
          <a:custGeom>
            <a:avLst/>
            <a:gdLst>
              <a:gd name="connsiteX0" fmla="*/ 0 w 1171574"/>
              <a:gd name="connsiteY0" fmla="*/ 0 h 3682520"/>
              <a:gd name="connsiteX1" fmla="*/ 1171574 w 1171574"/>
              <a:gd name="connsiteY1" fmla="*/ 0 h 3682520"/>
              <a:gd name="connsiteX2" fmla="*/ 0 w 1171574"/>
              <a:gd name="connsiteY2" fmla="*/ 3682520 h 3682520"/>
              <a:gd name="connsiteX3" fmla="*/ 0 w 1171574"/>
              <a:gd name="connsiteY3" fmla="*/ 0 h 368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574" h="3682520">
                <a:moveTo>
                  <a:pt x="0" y="0"/>
                </a:moveTo>
                <a:lnTo>
                  <a:pt x="1171574" y="0"/>
                </a:lnTo>
                <a:lnTo>
                  <a:pt x="0" y="3682520"/>
                </a:lnTo>
                <a:lnTo>
                  <a:pt x="0" y="0"/>
                </a:lnTo>
                <a:close/>
              </a:path>
            </a:pathLst>
          </a:custGeom>
          <a:solidFill>
            <a:srgbClr val="484F5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flipH="1" flipV="1">
            <a:off x="10953235" y="2901491"/>
            <a:ext cx="436367" cy="1371601"/>
          </a:xfrm>
          <a:custGeom>
            <a:avLst/>
            <a:gdLst>
              <a:gd name="connsiteX0" fmla="*/ 0 w 1171574"/>
              <a:gd name="connsiteY0" fmla="*/ 0 h 3682520"/>
              <a:gd name="connsiteX1" fmla="*/ 1171574 w 1171574"/>
              <a:gd name="connsiteY1" fmla="*/ 0 h 3682520"/>
              <a:gd name="connsiteX2" fmla="*/ 0 w 1171574"/>
              <a:gd name="connsiteY2" fmla="*/ 3682520 h 3682520"/>
              <a:gd name="connsiteX3" fmla="*/ 0 w 1171574"/>
              <a:gd name="connsiteY3" fmla="*/ 0 h 368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574" h="3682520">
                <a:moveTo>
                  <a:pt x="0" y="0"/>
                </a:moveTo>
                <a:lnTo>
                  <a:pt x="1171574" y="0"/>
                </a:lnTo>
                <a:lnTo>
                  <a:pt x="0" y="3682520"/>
                </a:lnTo>
                <a:lnTo>
                  <a:pt x="0" y="0"/>
                </a:lnTo>
                <a:close/>
              </a:path>
            </a:pathLst>
          </a:custGeom>
          <a:solidFill>
            <a:srgbClr val="039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8819" y="5164890"/>
            <a:ext cx="10329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对于他们来说，职场是一种连接，用连接贡献自己专长，让公司因为自己的贡献而丰富，也希望领导者给工作者反额，丰富工作者的知识，他们更愿意参与决策，提出改造意见。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938530" y="4624070"/>
            <a:ext cx="538861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网络世代把自己视为工作的中心</a:t>
            </a:r>
            <a:endParaRPr lang="zh-CN" altLang="en-US" sz="2800" b="1" dirty="0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400049" y="610235"/>
            <a:ext cx="11391901" cy="13589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b="0"/>
              <a:t>在互动学习模式中，</a:t>
            </a:r>
            <a:r>
              <a:rPr b="0"/>
              <a:t>工作不是</a:t>
            </a:r>
            <a:r>
              <a:rPr lang="zh-CN" b="0"/>
              <a:t>单纯</a:t>
            </a:r>
            <a:r>
              <a:rPr b="0"/>
              <a:t>的执行命令</a:t>
            </a:r>
            <a:r>
              <a:rPr lang="zh-CN" b="0"/>
              <a:t>，</a:t>
            </a:r>
            <a:r>
              <a:rPr b="0"/>
              <a:t>而是在给予和</a:t>
            </a:r>
            <a:r>
              <a:rPr lang="zh-CN" b="0"/>
              <a:t>反馈</a:t>
            </a:r>
            <a:r>
              <a:rPr b="0"/>
              <a:t>间来回调整</a:t>
            </a:r>
            <a:r>
              <a:rPr lang="zh-CN" b="0"/>
              <a:t>，网络世代与领导者</a:t>
            </a:r>
            <a:r>
              <a:rPr b="0"/>
              <a:t>都是</a:t>
            </a:r>
            <a:r>
              <a:rPr lang="zh-CN" b="0"/>
              <a:t>反馈</a:t>
            </a:r>
            <a:r>
              <a:rPr b="0"/>
              <a:t>与给予的角色。 </a:t>
            </a:r>
            <a:endParaRPr b="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C:\Users\Administrator\Desktop\timg (9)_副本.jpgtimg (9)_副本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84655" y="2479675"/>
            <a:ext cx="7394575" cy="4375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289685" y="792480"/>
            <a:ext cx="9608185" cy="8839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sz="4000" b="0"/>
              <a:t>那么</a:t>
            </a:r>
            <a:r>
              <a:rPr sz="4000" b="0"/>
              <a:t>如何建立互动学习的工作环境</a:t>
            </a:r>
            <a:r>
              <a:rPr lang="zh-CN" sz="4000" b="0"/>
              <a:t>呢</a:t>
            </a:r>
            <a:r>
              <a:rPr sz="4000" b="0"/>
              <a:t>？</a:t>
            </a:r>
            <a:endParaRPr sz="4000" b="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0690" y="2651760"/>
            <a:ext cx="5390515" cy="40430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8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557655" y="411480"/>
            <a:ext cx="9599295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sz="4000" b="0"/>
              <a:t>首先 </a:t>
            </a:r>
            <a:r>
              <a:rPr b="0"/>
              <a:t>要先给予员工足够的信任</a:t>
            </a:r>
            <a:r>
              <a:rPr lang="zh-CN" b="0"/>
              <a:t>，</a:t>
            </a:r>
            <a:r>
              <a:rPr b="0"/>
              <a:t>让员工参与重要任务</a:t>
            </a:r>
            <a:r>
              <a:rPr lang="zh-CN" b="0"/>
              <a:t>计划</a:t>
            </a:r>
            <a:r>
              <a:rPr b="0"/>
              <a:t>的拟订</a:t>
            </a:r>
            <a:r>
              <a:rPr lang="zh-CN" b="0"/>
              <a:t>。</a:t>
            </a:r>
            <a:endParaRPr lang="zh-CN" b="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1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4670" y="2479040"/>
            <a:ext cx="6573520" cy="4384675"/>
          </a:xfrm>
          <a:prstGeom prst="rect">
            <a:avLst/>
          </a:prstGeom>
        </p:spPr>
      </p:pic>
      <p:pic>
        <p:nvPicPr>
          <p:cNvPr id="3" name="图片 2" descr="timg 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2479040"/>
            <a:ext cx="5615305" cy="43853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" name="图片 2" descr="timg (13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9130" y="-11430"/>
            <a:ext cx="5179060" cy="2491105"/>
          </a:xfrm>
          <a:prstGeom prst="rect">
            <a:avLst/>
          </a:prstGeom>
        </p:spPr>
      </p:pic>
      <p:sp>
        <p:nvSpPr>
          <p:cNvPr id="351" name="TextBox 76"/>
          <p:cNvSpPr/>
          <p:nvPr/>
        </p:nvSpPr>
        <p:spPr>
          <a:xfrm>
            <a:off x="1549400" y="419735"/>
            <a:ext cx="2646680" cy="8839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sz="4000" b="0"/>
              <a:t>其次 </a:t>
            </a:r>
            <a:r>
              <a:rPr b="0"/>
              <a:t>是交流</a:t>
            </a:r>
            <a:endParaRPr b="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2" name="TextBox 76"/>
          <p:cNvSpPr/>
          <p:nvPr/>
        </p:nvSpPr>
        <p:spPr>
          <a:xfrm>
            <a:off x="5886450" y="3051175"/>
            <a:ext cx="5941695" cy="29413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sz="2400" b="0">
                <a:solidFill>
                  <a:schemeClr val="tx1"/>
                </a:solidFill>
              </a:rPr>
              <a:t>这</a:t>
            </a:r>
            <a:r>
              <a:rPr lang="zh-CN" sz="2400" b="0">
                <a:solidFill>
                  <a:schemeClr val="tx1"/>
                </a:solidFill>
              </a:rPr>
              <a:t>里</a:t>
            </a:r>
            <a:r>
              <a:rPr sz="2400" b="0">
                <a:solidFill>
                  <a:schemeClr val="tx1"/>
                </a:solidFill>
              </a:rPr>
              <a:t>的交流不是单纯的资讯互换</a:t>
            </a:r>
            <a:endParaRPr sz="2400" b="0">
              <a:solidFill>
                <a:schemeClr val="tx1"/>
              </a:solidFill>
            </a:endParaRPr>
          </a:p>
          <a:p>
            <a:pPr algn="l"/>
            <a:endParaRPr sz="2400" b="0">
              <a:solidFill>
                <a:schemeClr val="tx1"/>
              </a:solidFill>
            </a:endParaRPr>
          </a:p>
          <a:p>
            <a:pPr algn="l"/>
            <a:r>
              <a:rPr sz="2400" b="0">
                <a:solidFill>
                  <a:schemeClr val="tx1"/>
                </a:solidFill>
              </a:rPr>
              <a:t>最重要的是知情与透明，让员工也能明白整个公司的发展与政策方向</a:t>
            </a:r>
            <a:r>
              <a:rPr lang="zh-CN" sz="2400" b="0">
                <a:solidFill>
                  <a:schemeClr val="tx1"/>
                </a:solidFill>
              </a:rPr>
              <a:t>，</a:t>
            </a:r>
            <a:r>
              <a:rPr sz="2400" b="0">
                <a:solidFill>
                  <a:schemeClr val="tx1"/>
                </a:solidFill>
              </a:rPr>
              <a:t>使他们对公司的决策拥有全盘思考</a:t>
            </a:r>
            <a:r>
              <a:rPr lang="zh-CN" sz="2400" b="0">
                <a:solidFill>
                  <a:schemeClr val="tx1"/>
                </a:solidFill>
              </a:rPr>
              <a:t>，</a:t>
            </a:r>
            <a:r>
              <a:rPr sz="2400" b="0">
                <a:solidFill>
                  <a:schemeClr val="tx1"/>
                </a:solidFill>
              </a:rPr>
              <a:t>甚至进一</a:t>
            </a:r>
            <a:r>
              <a:rPr lang="zh-CN" sz="2400" b="0">
                <a:solidFill>
                  <a:schemeClr val="tx1"/>
                </a:solidFill>
              </a:rPr>
              <a:t>步</a:t>
            </a:r>
            <a:r>
              <a:rPr sz="2400" b="0">
                <a:solidFill>
                  <a:schemeClr val="tx1"/>
                </a:solidFill>
              </a:rPr>
              <a:t>提出非关本身业务的的建议。 </a:t>
            </a:r>
            <a:endParaRPr sz="2400" b="0">
              <a:solidFill>
                <a:schemeClr val="tx1"/>
              </a:solidFill>
            </a:endParaRPr>
          </a:p>
        </p:txBody>
      </p:sp>
      <p:pic>
        <p:nvPicPr>
          <p:cNvPr id="4" name="图片 3" descr="timg (14)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3051175"/>
            <a:ext cx="4286885" cy="29152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" name="图片 2" descr="timg (1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4455" y="-11430"/>
            <a:ext cx="4483735" cy="2491105"/>
          </a:xfrm>
          <a:prstGeom prst="rect">
            <a:avLst/>
          </a:prstGeom>
        </p:spPr>
      </p:pic>
      <p:sp>
        <p:nvSpPr>
          <p:cNvPr id="351" name="TextBox 76"/>
          <p:cNvSpPr/>
          <p:nvPr/>
        </p:nvSpPr>
        <p:spPr>
          <a:xfrm>
            <a:off x="1549400" y="419735"/>
            <a:ext cx="10118725" cy="8839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sz="4000" b="0">
                <a:solidFill>
                  <a:schemeClr val="bg1"/>
                </a:solidFill>
              </a:rPr>
              <a:t>最后 </a:t>
            </a:r>
            <a:r>
              <a:rPr b="0">
                <a:solidFill>
                  <a:schemeClr val="bg1"/>
                </a:solidFill>
              </a:rPr>
              <a:t>是人性化管理</a:t>
            </a:r>
            <a:endParaRPr b="0">
              <a:solidFill>
                <a:schemeClr val="bg1"/>
              </a:solidFill>
            </a:endParaRP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2" name="TextBox 76"/>
          <p:cNvSpPr/>
          <p:nvPr/>
        </p:nvSpPr>
        <p:spPr>
          <a:xfrm>
            <a:off x="5920105" y="2756535"/>
            <a:ext cx="5941695" cy="32613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sz="2000" b="0">
                <a:solidFill>
                  <a:schemeClr val="tx1"/>
                </a:solidFill>
                <a:sym typeface="+mn-ea"/>
              </a:rPr>
              <a:t>在员工了解企业核心价值，讲清楚不可触犯的游戏规则后</a:t>
            </a:r>
            <a:r>
              <a:rPr lang="zh-CN" sz="2000" b="0">
                <a:solidFill>
                  <a:schemeClr val="tx1"/>
                </a:solidFill>
                <a:sym typeface="+mn-ea"/>
              </a:rPr>
              <a:t>，</a:t>
            </a:r>
            <a:r>
              <a:rPr sz="2000" b="0">
                <a:solidFill>
                  <a:schemeClr val="tx1"/>
                </a:solidFill>
                <a:sym typeface="+mn-ea"/>
              </a:rPr>
              <a:t>就可让员工尝试他们想要做、对公司有益处的事，领导者只需要适时的给予激励或指正</a:t>
            </a:r>
            <a:r>
              <a:rPr lang="zh-CN" sz="2000" b="0">
                <a:solidFill>
                  <a:schemeClr val="tx1"/>
                </a:solidFill>
                <a:sym typeface="+mn-ea"/>
              </a:rPr>
              <a:t>，</a:t>
            </a:r>
            <a:r>
              <a:rPr sz="2000" b="0">
                <a:solidFill>
                  <a:schemeClr val="tx1"/>
                </a:solidFill>
                <a:sym typeface="+mn-ea"/>
              </a:rPr>
              <a:t>避免时时监管。</a:t>
            </a:r>
            <a:endParaRPr sz="2000" b="0">
              <a:solidFill>
                <a:schemeClr val="tx1"/>
              </a:solidFill>
              <a:sym typeface="+mn-ea"/>
            </a:endParaRPr>
          </a:p>
          <a:p>
            <a:pPr algn="l"/>
            <a:endParaRPr sz="2000" b="0">
              <a:solidFill>
                <a:schemeClr val="tx1"/>
              </a:solidFill>
              <a:sym typeface="+mn-ea"/>
            </a:endParaRPr>
          </a:p>
          <a:p>
            <a:pPr algn="l"/>
            <a:r>
              <a:rPr sz="2000" b="0">
                <a:solidFill>
                  <a:schemeClr val="tx1"/>
                </a:solidFill>
                <a:sym typeface="+mn-ea"/>
              </a:rPr>
              <a:t>当工作或公司的价值更多时候由工作者来打造、创造共同参与感</a:t>
            </a:r>
            <a:r>
              <a:rPr lang="zh-CN" sz="2000" b="0">
                <a:solidFill>
                  <a:schemeClr val="tx1"/>
                </a:solidFill>
                <a:sym typeface="+mn-ea"/>
              </a:rPr>
              <a:t>，</a:t>
            </a:r>
            <a:r>
              <a:rPr sz="2000" b="0">
                <a:solidFill>
                  <a:schemeClr val="tx1"/>
                </a:solidFill>
                <a:sym typeface="+mn-ea"/>
              </a:rPr>
              <a:t>网</a:t>
            </a:r>
            <a:r>
              <a:rPr lang="zh-CN" sz="2000" b="0">
                <a:solidFill>
                  <a:schemeClr val="tx1"/>
                </a:solidFill>
                <a:sym typeface="+mn-ea"/>
              </a:rPr>
              <a:t>络</a:t>
            </a:r>
            <a:r>
              <a:rPr sz="2000" b="0">
                <a:solidFill>
                  <a:schemeClr val="tx1"/>
                </a:solidFill>
                <a:sym typeface="+mn-ea"/>
              </a:rPr>
              <a:t>世代也比较容易给你正面回触</a:t>
            </a:r>
            <a:r>
              <a:rPr lang="zh-CN" sz="2000" b="0">
                <a:solidFill>
                  <a:schemeClr val="tx1"/>
                </a:solidFill>
                <a:sym typeface="+mn-ea"/>
              </a:rPr>
              <a:t>。</a:t>
            </a:r>
            <a:r>
              <a:rPr sz="2000" b="0">
                <a:solidFill>
                  <a:schemeClr val="tx1"/>
                </a:solidFill>
                <a:sym typeface="+mn-ea"/>
              </a:rPr>
              <a:t>因为</a:t>
            </a:r>
            <a:r>
              <a:rPr lang="zh-CN" sz="2000" b="0">
                <a:solidFill>
                  <a:schemeClr val="tx1"/>
                </a:solidFill>
                <a:sym typeface="+mn-ea"/>
              </a:rPr>
              <a:t>人</a:t>
            </a:r>
            <a:r>
              <a:rPr sz="2000" b="0">
                <a:solidFill>
                  <a:schemeClr val="tx1"/>
                </a:solidFill>
                <a:sym typeface="+mn-ea"/>
              </a:rPr>
              <a:t>只有自愿成为参与者</a:t>
            </a:r>
            <a:r>
              <a:rPr lang="zh-CN" sz="2000" b="0">
                <a:solidFill>
                  <a:schemeClr val="tx1"/>
                </a:solidFill>
                <a:sym typeface="+mn-ea"/>
              </a:rPr>
              <a:t>，</a:t>
            </a:r>
            <a:r>
              <a:rPr sz="2000" b="0">
                <a:solidFill>
                  <a:schemeClr val="tx1"/>
                </a:solidFill>
                <a:sym typeface="+mn-ea"/>
              </a:rPr>
              <a:t>才愿意贡献更多心力。</a:t>
            </a:r>
            <a:endParaRPr sz="2000" b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timg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" y="2756535"/>
            <a:ext cx="5247640" cy="36741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549400" y="419735"/>
            <a:ext cx="4919980" cy="13589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b="0">
                <a:solidFill>
                  <a:schemeClr val="bg1"/>
                </a:solidFill>
              </a:rPr>
              <a:t>环境建立好之后，</a:t>
            </a:r>
            <a:endParaRPr lang="zh-CN" b="0">
              <a:solidFill>
                <a:schemeClr val="bg1"/>
              </a:solidFill>
            </a:endParaRPr>
          </a:p>
          <a:p>
            <a:pPr algn="l"/>
            <a:r>
              <a:rPr lang="zh-CN" b="0">
                <a:solidFill>
                  <a:schemeClr val="bg1"/>
                </a:solidFill>
              </a:rPr>
              <a:t>得花心思设计反馈模式</a:t>
            </a:r>
            <a:endParaRPr lang="zh-CN" b="0">
              <a:solidFill>
                <a:schemeClr val="bg1"/>
              </a:solidFill>
            </a:endParaRP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2" name="TextBox 76"/>
          <p:cNvSpPr/>
          <p:nvPr/>
        </p:nvSpPr>
        <p:spPr>
          <a:xfrm>
            <a:off x="5920105" y="2756535"/>
            <a:ext cx="5941695" cy="36576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sz="2000" b="0">
                <a:solidFill>
                  <a:schemeClr val="tx1"/>
                </a:solidFill>
                <a:sym typeface="+mn-ea"/>
              </a:rPr>
              <a:t>比如：如何让好的员工意见被采纳？</a:t>
            </a:r>
            <a:endParaRPr lang="zh-CN" sz="2000" b="0">
              <a:solidFill>
                <a:schemeClr val="tx1"/>
              </a:solidFill>
              <a:sym typeface="+mn-ea"/>
            </a:endParaRPr>
          </a:p>
          <a:p>
            <a:pPr algn="l"/>
            <a:endParaRPr lang="zh-CN" sz="2000" b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sz="2000" b="0">
                <a:solidFill>
                  <a:schemeClr val="tx1"/>
                </a:solidFill>
                <a:sym typeface="+mn-ea"/>
              </a:rPr>
              <a:t>你可以每一年，选出</a:t>
            </a:r>
            <a:r>
              <a:rPr lang="en-US" altLang="zh-CN" sz="2000" b="0">
                <a:solidFill>
                  <a:schemeClr val="tx1"/>
                </a:solidFill>
                <a:sym typeface="+mn-ea"/>
              </a:rPr>
              <a:t>9</a:t>
            </a:r>
            <a:r>
              <a:rPr lang="zh-CN" altLang="en-US" sz="2000" b="0">
                <a:solidFill>
                  <a:schemeClr val="tx1"/>
                </a:solidFill>
                <a:sym typeface="+mn-ea"/>
              </a:rPr>
              <a:t>名表现最好的年轻员工（平均不到</a:t>
            </a:r>
            <a:r>
              <a:rPr lang="en-US" altLang="zh-CN" sz="2000" b="0">
                <a:solidFill>
                  <a:schemeClr val="tx1"/>
                </a:solidFill>
                <a:sym typeface="+mn-ea"/>
              </a:rPr>
              <a:t>30</a:t>
            </a:r>
            <a:r>
              <a:rPr lang="zh-CN" altLang="en-US" sz="2000" b="0">
                <a:solidFill>
                  <a:schemeClr val="tx1"/>
                </a:solidFill>
                <a:sym typeface="+mn-ea"/>
              </a:rPr>
              <a:t>岁），让他们有权利像高管提出他们的构想跟建议，并参与谈论。</a:t>
            </a:r>
            <a:endParaRPr lang="zh-CN" altLang="en-US" sz="2000" b="0">
              <a:solidFill>
                <a:schemeClr val="tx1"/>
              </a:solidFill>
              <a:sym typeface="+mn-ea"/>
            </a:endParaRPr>
          </a:p>
          <a:p>
            <a:pPr algn="l"/>
            <a:endParaRPr lang="zh-CN" altLang="en-US" sz="2000" b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2000" b="0">
                <a:solidFill>
                  <a:schemeClr val="tx1"/>
                </a:solidFill>
                <a:sym typeface="+mn-ea"/>
              </a:rPr>
              <a:t>从听见问题到互动采纳，只要领导者愿意花点心思设计互动交流的空间，就可以找到对组织、对个人好的意见冲撞。</a:t>
            </a:r>
            <a:endParaRPr lang="zh-CN" altLang="en-US" sz="2000" b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440" y="-31115"/>
            <a:ext cx="3585845" cy="2510790"/>
          </a:xfrm>
          <a:prstGeom prst="rect">
            <a:avLst/>
          </a:prstGeom>
        </p:spPr>
      </p:pic>
      <p:pic>
        <p:nvPicPr>
          <p:cNvPr id="6" name="图片 5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2479675"/>
            <a:ext cx="5267325" cy="4392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任意多边形 34"/>
          <p:cNvGrpSpPr/>
          <p:nvPr/>
        </p:nvGrpSpPr>
        <p:grpSpPr>
          <a:xfrm>
            <a:off x="2477729" y="2503539"/>
            <a:ext cx="1850923" cy="1850922"/>
            <a:chOff x="0" y="0"/>
            <a:chExt cx="1850921" cy="1850921"/>
          </a:xfrm>
        </p:grpSpPr>
        <p:sp>
          <p:nvSpPr>
            <p:cNvPr id="173" name="圆形"/>
            <p:cNvSpPr/>
            <p:nvPr/>
          </p:nvSpPr>
          <p:spPr>
            <a:xfrm>
              <a:off x="-1" y="-1"/>
              <a:ext cx="1850923" cy="1850923"/>
            </a:xfrm>
            <a:prstGeom prst="ellips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01"/>
            <p:cNvSpPr/>
            <p:nvPr/>
          </p:nvSpPr>
          <p:spPr>
            <a:xfrm>
              <a:off x="0" y="346340"/>
              <a:ext cx="1850921" cy="115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176" name="任意多边形 33"/>
          <p:cNvSpPr/>
          <p:nvPr/>
        </p:nvSpPr>
        <p:spPr>
          <a:xfrm>
            <a:off x="1449028" y="1053345"/>
            <a:ext cx="9293943" cy="475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4516" y="5235"/>
                </a:moveTo>
                <a:cubicBezTo>
                  <a:pt x="2945" y="5235"/>
                  <a:pt x="1671" y="7727"/>
                  <a:pt x="1671" y="10800"/>
                </a:cubicBezTo>
                <a:cubicBezTo>
                  <a:pt x="1671" y="13873"/>
                  <a:pt x="2945" y="16365"/>
                  <a:pt x="4516" y="16365"/>
                </a:cubicBezTo>
                <a:cubicBezTo>
                  <a:pt x="6087" y="16365"/>
                  <a:pt x="7361" y="13873"/>
                  <a:pt x="7361" y="10800"/>
                </a:cubicBezTo>
                <a:cubicBezTo>
                  <a:pt x="7361" y="7727"/>
                  <a:pt x="6087" y="5235"/>
                  <a:pt x="4516" y="52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矩形 36"/>
          <p:cNvSpPr/>
          <p:nvPr/>
        </p:nvSpPr>
        <p:spPr>
          <a:xfrm>
            <a:off x="4934584" y="3115945"/>
            <a:ext cx="5252087" cy="110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调节世代沟通的落差，给予坦白真切的即时反馈</a:t>
            </a:r>
          </a:p>
        </p:txBody>
      </p:sp>
      <p:sp>
        <p:nvSpPr>
          <p:cNvPr id="178" name="TextBox 76"/>
          <p:cNvSpPr/>
          <p:nvPr/>
        </p:nvSpPr>
        <p:spPr>
          <a:xfrm>
            <a:off x="4934694" y="2469894"/>
            <a:ext cx="3545904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加强沟通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任意多边形 34"/>
          <p:cNvGrpSpPr/>
          <p:nvPr/>
        </p:nvGrpSpPr>
        <p:grpSpPr>
          <a:xfrm>
            <a:off x="2477728" y="2503538"/>
            <a:ext cx="1850925" cy="1850924"/>
            <a:chOff x="-1" y="-1"/>
            <a:chExt cx="1850923" cy="1850923"/>
          </a:xfrm>
        </p:grpSpPr>
        <p:sp>
          <p:nvSpPr>
            <p:cNvPr id="173" name="圆形"/>
            <p:cNvSpPr/>
            <p:nvPr/>
          </p:nvSpPr>
          <p:spPr>
            <a:xfrm>
              <a:off x="-1" y="-1"/>
              <a:ext cx="1850923" cy="1850923"/>
            </a:xfrm>
            <a:prstGeom prst="ellips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01"/>
            <p:cNvSpPr/>
            <p:nvPr/>
          </p:nvSpPr>
          <p:spPr>
            <a:xfrm>
              <a:off x="0" y="326973"/>
              <a:ext cx="1850921" cy="119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4</a:t>
              </a:r>
              <a:endParaRPr lang="en-US"/>
            </a:p>
          </p:txBody>
        </p:sp>
      </p:grpSp>
      <p:sp>
        <p:nvSpPr>
          <p:cNvPr id="176" name="任意多边形 33"/>
          <p:cNvSpPr/>
          <p:nvPr/>
        </p:nvSpPr>
        <p:spPr>
          <a:xfrm>
            <a:off x="1449028" y="1053345"/>
            <a:ext cx="9293943" cy="475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4516" y="5235"/>
                </a:moveTo>
                <a:cubicBezTo>
                  <a:pt x="2945" y="5235"/>
                  <a:pt x="1671" y="7727"/>
                  <a:pt x="1671" y="10800"/>
                </a:cubicBezTo>
                <a:cubicBezTo>
                  <a:pt x="1671" y="13873"/>
                  <a:pt x="2945" y="16365"/>
                  <a:pt x="4516" y="16365"/>
                </a:cubicBezTo>
                <a:cubicBezTo>
                  <a:pt x="6087" y="16365"/>
                  <a:pt x="7361" y="13873"/>
                  <a:pt x="7361" y="10800"/>
                </a:cubicBezTo>
                <a:cubicBezTo>
                  <a:pt x="7361" y="7727"/>
                  <a:pt x="6087" y="5235"/>
                  <a:pt x="4516" y="52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矩形 36"/>
          <p:cNvSpPr/>
          <p:nvPr/>
        </p:nvSpPr>
        <p:spPr>
          <a:xfrm>
            <a:off x="4934584" y="3115945"/>
            <a:ext cx="5252087" cy="975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避免年轻员工闪辞，</a:t>
            </a:r>
            <a:endParaRPr lang="zh-CN"/>
          </a:p>
          <a:p>
            <a:r>
              <a:rPr lang="zh-CN"/>
              <a:t>指引他看见爬升的阶梯</a:t>
            </a:r>
            <a:endParaRPr lang="zh-CN"/>
          </a:p>
        </p:txBody>
      </p:sp>
      <p:sp>
        <p:nvSpPr>
          <p:cNvPr id="178" name="TextBox 76"/>
          <p:cNvSpPr/>
          <p:nvPr/>
        </p:nvSpPr>
        <p:spPr>
          <a:xfrm>
            <a:off x="4934694" y="2469894"/>
            <a:ext cx="3545904" cy="6788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/>
              <a:t>Part 1:</a:t>
            </a:r>
            <a:r>
              <a:rPr lang="zh-CN"/>
              <a:t>量身打造</a:t>
            </a:r>
            <a:endParaRPr lang="zh-CN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76"/>
          <p:cNvSpPr/>
          <p:nvPr/>
        </p:nvSpPr>
        <p:spPr>
          <a:xfrm>
            <a:off x="1083879" y="477892"/>
            <a:ext cx="1323341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场景模拟</a:t>
            </a:r>
          </a:p>
        </p:txBody>
      </p:sp>
      <p:sp>
        <p:nvSpPr>
          <p:cNvPr id="286" name="等腰三角形 5"/>
          <p:cNvSpPr/>
          <p:nvPr/>
        </p:nvSpPr>
        <p:spPr>
          <a:xfrm rot="5400000" flipH="1">
            <a:off x="213732" y="252824"/>
            <a:ext cx="772738" cy="666154"/>
          </a:xfrm>
          <a:prstGeom prst="triangle">
            <a:avLst/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87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747" y="4787491"/>
            <a:ext cx="2781514" cy="18474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8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63" y="4787491"/>
            <a:ext cx="2781515" cy="18543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9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454" y="4780570"/>
            <a:ext cx="2781515" cy="18543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0" name="文本框 21"/>
          <p:cNvSpPr/>
          <p:nvPr/>
        </p:nvSpPr>
        <p:spPr>
          <a:xfrm>
            <a:off x="931198" y="1921790"/>
            <a:ext cx="10329841" cy="23063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有家公司财力雄厚</a:t>
            </a:r>
            <a:r>
              <a:rPr lang="zh-CN"/>
              <a:t>，</a:t>
            </a:r>
            <a:r>
              <a:t>给薪和福利也比业界的平均更高、更多，但是员工跳糟、离职的比例偏高</a:t>
            </a:r>
            <a:r>
              <a:rPr lang="zh-CN"/>
              <a:t>。</a:t>
            </a:r>
            <a:endParaRPr lang="zh-CN"/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这天</a:t>
            </a:r>
            <a:r>
              <a:rPr lang="zh-CN"/>
              <a:t>老板</a:t>
            </a:r>
            <a:r>
              <a:t>看到人力资源部呈上来的统计报表今年居然高达四分之一的人离职，当中大多是七、八年级生</a:t>
            </a:r>
            <a:r>
              <a:rPr lang="zh-CN"/>
              <a:t>。</a:t>
            </a:r>
            <a:endParaRPr lang="zh-CN"/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/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老</a:t>
            </a:r>
            <a:r>
              <a:rPr lang="zh-CN"/>
              <a:t>板</a:t>
            </a:r>
            <a:r>
              <a:t>不禁急了</a:t>
            </a:r>
            <a:r>
              <a:rPr lang="zh-CN"/>
              <a:t>，</a:t>
            </a:r>
            <a:r>
              <a:t>赶快要部属去调査员工离开的原因。他猜想是薪水不够高？福利不</a:t>
            </a:r>
            <a:r>
              <a:rPr lang="zh-CN"/>
              <a:t>够</a:t>
            </a:r>
            <a:r>
              <a:t>好？还是工作压力太大了？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调查回来的结果让他出乎意料</a:t>
            </a:r>
            <a:r>
              <a:rPr lang="zh-CN"/>
              <a:t>：</a:t>
            </a:r>
            <a:endParaRPr lang="zh-CN"/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大部分的答案都是</a:t>
            </a:r>
            <a:r>
              <a:rPr lang="zh-CN"/>
              <a:t>【</a:t>
            </a:r>
            <a:r>
              <a:t>公司没有适合自己的学习、升迁机会，待在这</a:t>
            </a:r>
            <a:r>
              <a:rPr lang="zh-CN"/>
              <a:t>里</a:t>
            </a:r>
            <a:r>
              <a:t>看不见未来</a:t>
            </a:r>
            <a:r>
              <a:rPr lang="zh-CN"/>
              <a:t>】</a:t>
            </a:r>
            <a:endParaRPr lang="zh-CN"/>
          </a:p>
        </p:txBody>
      </p:sp>
      <p:sp>
        <p:nvSpPr>
          <p:cNvPr id="291" name="TextBox 76"/>
          <p:cNvSpPr/>
          <p:nvPr/>
        </p:nvSpPr>
        <p:spPr>
          <a:xfrm>
            <a:off x="938530" y="1179194"/>
            <a:ext cx="4290060" cy="447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遇到下面这种情况怎么做？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istrator\Desktop\timg (3).jpgtimg (3)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15" y="0"/>
            <a:ext cx="12217400" cy="299974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4916129" y="1520124"/>
            <a:ext cx="2359742" cy="2359742"/>
          </a:xfrm>
          <a:prstGeom prst="ellipse">
            <a:avLst/>
          </a:prstGeom>
          <a:blipFill rotWithShape="1">
            <a:blip r:embed="rId2"/>
            <a:stretch>
              <a:fillRect l="-26000" t="-1000" r="-43000" b="-4000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213733" y="252825"/>
            <a:ext cx="772736" cy="666152"/>
          </a:xfrm>
          <a:prstGeom prst="triangle">
            <a:avLst/>
          </a:prstGeom>
          <a:solidFill>
            <a:srgbClr val="027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6"/>
          <p:cNvSpPr txBox="1"/>
          <p:nvPr/>
        </p:nvSpPr>
        <p:spPr>
          <a:xfrm>
            <a:off x="1264285" y="4342765"/>
            <a:ext cx="9937750" cy="225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员工上班没多久就辞职的【职场快闪族】不仅招聘、训练浪费成本，空缺的职位还要其他人做，降低企业不少效率。</a:t>
            </a:r>
            <a:endParaRPr lang="zh-CN" altLang="en-US" sz="2800" dirty="0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2800" dirty="0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据德勤公司对中国新世代员工统计：</a:t>
            </a:r>
            <a:r>
              <a:rPr lang="en-US" altLang="zh-CN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47.9%</a:t>
            </a:r>
            <a:r>
              <a:rPr lang="zh-CN" altLang="en-US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年内离开公司</a:t>
            </a:r>
            <a:endParaRPr lang="zh-CN" altLang="en-US" sz="2800" dirty="0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70%+</a:t>
            </a:r>
            <a:r>
              <a:rPr lang="zh-CN" altLang="en-US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的人会在</a:t>
            </a:r>
            <a:r>
              <a:rPr lang="en-US" altLang="zh-CN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800" dirty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年内离职</a:t>
            </a:r>
            <a:endParaRPr lang="zh-CN" altLang="en-US" sz="2800" dirty="0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397509" y="222885"/>
            <a:ext cx="11391901" cy="19926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b="0"/>
              <a:t>更胜者，在</a:t>
            </a:r>
            <a:r>
              <a:rPr lang="en-US" altLang="zh-CN" b="0"/>
              <a:t>2015</a:t>
            </a:r>
            <a:r>
              <a:rPr lang="zh-CN" altLang="en-US" b="0"/>
              <a:t>年</a:t>
            </a:r>
            <a:r>
              <a:rPr lang="en-US" altLang="zh-CN" b="0"/>
              <a:t>104</a:t>
            </a:r>
            <a:r>
              <a:rPr lang="zh-CN" altLang="en-US" b="0"/>
              <a:t>人力银行公布的人资报告中指出：</a:t>
            </a:r>
            <a:endParaRPr lang="zh-CN" altLang="en-US" b="0"/>
          </a:p>
          <a:p>
            <a:pPr algn="ctr"/>
            <a:r>
              <a:rPr lang="en-US" altLang="zh-CN"/>
              <a:t>37%</a:t>
            </a:r>
            <a:r>
              <a:rPr lang="zh-CN" altLang="en-US"/>
              <a:t>的新人会在</a:t>
            </a:r>
            <a:r>
              <a:rPr lang="en-US" altLang="zh-CN"/>
              <a:t>3</a:t>
            </a:r>
            <a:r>
              <a:rPr lang="zh-CN" altLang="en-US"/>
              <a:t>个月内离职</a:t>
            </a:r>
            <a:endParaRPr lang="zh-CN" altLang="en-US"/>
          </a:p>
          <a:p>
            <a:pPr algn="ctr"/>
            <a:r>
              <a:rPr lang="en-US" altLang="zh-CN"/>
              <a:t>33.8%</a:t>
            </a:r>
            <a:r>
              <a:rPr lang="zh-CN" altLang="en-US"/>
              <a:t>的新人更是</a:t>
            </a:r>
            <a:r>
              <a:rPr lang="en-US" altLang="zh-CN"/>
              <a:t>1</a:t>
            </a:r>
            <a:r>
              <a:rPr lang="zh-CN" altLang="en-US"/>
              <a:t>个月内离职</a:t>
            </a:r>
            <a:endParaRPr lang="zh-CN" altLang="en-US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C:\Users\Administrator\Desktop\timg (4).jpgtimg (4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23123" y="2687320"/>
            <a:ext cx="7501255" cy="38709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831850"/>
            <a:ext cx="9838690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是什么让新世代员工对企业忠诚力如此之低呢？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TextBox 76"/>
          <p:cNvSpPr/>
          <p:nvPr/>
        </p:nvSpPr>
        <p:spPr>
          <a:xfrm>
            <a:off x="302259" y="2665730"/>
            <a:ext cx="11391901" cy="2387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chemeClr val="tx1"/>
                </a:solidFill>
              </a:rPr>
              <a:t>研究显示，影响员工去留排名第二的是：</a:t>
            </a:r>
            <a:endParaRPr lang="zh-CN" altLang="en-US" sz="2400" b="0">
              <a:solidFill>
                <a:schemeClr val="tx1"/>
              </a:solidFill>
            </a:endParaRPr>
          </a:p>
          <a:p>
            <a:pPr algn="l"/>
            <a:r>
              <a:rPr lang="zh-CN" altLang="en-US" sz="2400">
                <a:solidFill>
                  <a:schemeClr val="tx1"/>
                </a:solidFill>
              </a:rPr>
              <a:t>企业有没有【创造员工自我价值】的制度。</a:t>
            </a:r>
            <a:endParaRPr lang="zh-CN" altLang="en-US" sz="2400">
              <a:solidFill>
                <a:schemeClr val="tx1"/>
              </a:solidFill>
            </a:endParaRPr>
          </a:p>
          <a:p>
            <a:pPr algn="l"/>
            <a:endParaRPr lang="zh-CN" altLang="en-US" sz="2000" b="0">
              <a:solidFill>
                <a:schemeClr val="tx1"/>
              </a:solidFill>
            </a:endParaRPr>
          </a:p>
          <a:p>
            <a:pPr algn="l"/>
            <a:r>
              <a:rPr lang="zh-CN" altLang="en-US" sz="2400" b="0">
                <a:solidFill>
                  <a:schemeClr val="tx1"/>
                </a:solidFill>
              </a:rPr>
              <a:t>也就是说，当公司无法提供良好的发展途径，</a:t>
            </a:r>
            <a:endParaRPr lang="zh-CN" altLang="en-US" sz="2400" b="0">
              <a:solidFill>
                <a:schemeClr val="tx1"/>
              </a:solidFill>
            </a:endParaRPr>
          </a:p>
          <a:p>
            <a:pPr algn="l"/>
            <a:r>
              <a:rPr lang="zh-CN" altLang="en-US" sz="2400" b="0">
                <a:solidFill>
                  <a:schemeClr val="tx1"/>
                </a:solidFill>
              </a:rPr>
              <a:t>给予学习、升迁的机会，这些人就会离去。</a:t>
            </a:r>
            <a:endParaRPr lang="zh-CN" altLang="en-US" sz="2400" b="0">
              <a:solidFill>
                <a:schemeClr val="tx1"/>
              </a:solidFill>
            </a:endParaRPr>
          </a:p>
        </p:txBody>
      </p:sp>
      <p:pic>
        <p:nvPicPr>
          <p:cNvPr id="5" name="图片 4" descr="timg (6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2580" y="2479675"/>
            <a:ext cx="5515610" cy="43681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8010" y="2479675"/>
            <a:ext cx="6520180" cy="4376420"/>
          </a:xfrm>
          <a:prstGeom prst="rect">
            <a:avLst/>
          </a:prstGeom>
        </p:spPr>
      </p:pic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831850"/>
            <a:ext cx="9838690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帮助新世代成长，从任务中协助他规划职业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TextBox 76"/>
          <p:cNvSpPr/>
          <p:nvPr/>
        </p:nvSpPr>
        <p:spPr>
          <a:xfrm>
            <a:off x="302260" y="2665730"/>
            <a:ext cx="6229985" cy="34163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chemeClr val="tx1"/>
                </a:solidFill>
              </a:rPr>
              <a:t>让新世代感受到公司能够帮助他的一个点，就是协助做职业规划，帮他们找到职业方向。</a:t>
            </a:r>
            <a:endParaRPr lang="zh-CN" altLang="en-US" sz="2400" b="0">
              <a:solidFill>
                <a:schemeClr val="tx1"/>
              </a:solidFill>
            </a:endParaRPr>
          </a:p>
          <a:p>
            <a:pPr algn="l"/>
            <a:endParaRPr lang="zh-CN" altLang="en-US" sz="2400" b="0">
              <a:solidFill>
                <a:schemeClr val="tx1"/>
              </a:solidFill>
            </a:endParaRPr>
          </a:p>
          <a:p>
            <a:pPr algn="l"/>
            <a:r>
              <a:rPr lang="zh-CN" altLang="en-US" sz="2400" b="0">
                <a:solidFill>
                  <a:schemeClr val="tx1"/>
                </a:solidFill>
              </a:rPr>
              <a:t>这样不仅可以培养新世代员工对企业的忠诚度，也可以深入了解员工潜力。</a:t>
            </a:r>
            <a:endParaRPr lang="zh-CN" altLang="en-US" sz="2400" b="0">
              <a:solidFill>
                <a:schemeClr val="tx1"/>
              </a:solidFill>
            </a:endParaRPr>
          </a:p>
          <a:p>
            <a:pPr algn="l"/>
            <a:endParaRPr lang="zh-CN" altLang="en-US" sz="2400" b="0">
              <a:solidFill>
                <a:schemeClr val="tx1"/>
              </a:solidFill>
            </a:endParaRPr>
          </a:p>
          <a:p>
            <a:pPr algn="l"/>
            <a:r>
              <a:rPr lang="zh-CN" altLang="en-US" sz="2400">
                <a:solidFill>
                  <a:schemeClr val="tx1"/>
                </a:solidFill>
              </a:rPr>
              <a:t>那么究竟该怎么做呢？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-11430"/>
            <a:ext cx="6169660" cy="6899910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302260" y="767715"/>
            <a:ext cx="5506720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sz="3600"/>
              <a:t>1.</a:t>
            </a:r>
            <a:r>
              <a:rPr lang="zh-CN" altLang="en-US" sz="3600"/>
              <a:t>任务轮调探索兴趣：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TextBox 76"/>
          <p:cNvSpPr/>
          <p:nvPr/>
        </p:nvSpPr>
        <p:spPr>
          <a:xfrm>
            <a:off x="302260" y="2665730"/>
            <a:ext cx="5866765" cy="38912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chemeClr val="bg1"/>
                </a:solidFill>
              </a:rPr>
              <a:t>让他们尝试不同的工作，去摸索兴趣和从实作中挖掘自己的潜力。</a:t>
            </a:r>
            <a:endParaRPr lang="zh-CN" altLang="en-US" sz="2400" b="0">
              <a:solidFill>
                <a:schemeClr val="bg1"/>
              </a:solidFill>
            </a:endParaRPr>
          </a:p>
          <a:p>
            <a:pPr algn="l"/>
            <a:endParaRPr lang="en-US" altLang="zh-CN" sz="2400" b="0">
              <a:solidFill>
                <a:schemeClr val="bg1"/>
              </a:solidFill>
            </a:endParaRPr>
          </a:p>
          <a:p>
            <a:pPr algn="l"/>
            <a:r>
              <a:rPr lang="en-US" altLang="zh-CN" sz="2400" b="0">
                <a:solidFill>
                  <a:schemeClr val="bg1"/>
                </a:solidFill>
              </a:rPr>
              <a:t>Google</a:t>
            </a:r>
            <a:r>
              <a:rPr lang="zh-CN" altLang="en-US" sz="2400" b="0">
                <a:solidFill>
                  <a:schemeClr val="bg1"/>
                </a:solidFill>
              </a:rPr>
              <a:t>会替大学毕业新员工，安排</a:t>
            </a:r>
            <a:r>
              <a:rPr lang="en-US" altLang="zh-CN" sz="2400" b="0">
                <a:solidFill>
                  <a:schemeClr val="bg1"/>
                </a:solidFill>
              </a:rPr>
              <a:t>28</a:t>
            </a:r>
            <a:r>
              <a:rPr lang="zh-CN" altLang="en-US" sz="2400" b="0">
                <a:solidFill>
                  <a:schemeClr val="bg1"/>
                </a:solidFill>
              </a:rPr>
              <a:t>个月的轮调任务，每九个月换不同的工作。</a:t>
            </a:r>
            <a:endParaRPr lang="zh-CN" altLang="en-US" sz="2400" b="0">
              <a:solidFill>
                <a:schemeClr val="bg1"/>
              </a:solidFill>
            </a:endParaRPr>
          </a:p>
          <a:p>
            <a:pPr algn="l"/>
            <a:endParaRPr lang="zh-CN" altLang="en-US" sz="2400" b="0">
              <a:solidFill>
                <a:schemeClr val="bg1"/>
              </a:solidFill>
            </a:endParaRPr>
          </a:p>
          <a:p>
            <a:pPr algn="l"/>
            <a:r>
              <a:rPr lang="en-US" altLang="zh-CN" sz="2400" b="0">
                <a:solidFill>
                  <a:schemeClr val="bg1"/>
                </a:solidFill>
              </a:rPr>
              <a:t>Facebook</a:t>
            </a:r>
            <a:r>
              <a:rPr lang="zh-CN" altLang="en-US" sz="2400" b="0">
                <a:solidFill>
                  <a:schemeClr val="bg1"/>
                </a:solidFill>
              </a:rPr>
              <a:t>也为新产品经理做类似安排，在</a:t>
            </a:r>
            <a:r>
              <a:rPr lang="en-US" altLang="zh-CN" sz="2400" b="0">
                <a:solidFill>
                  <a:schemeClr val="bg1"/>
                </a:solidFill>
              </a:rPr>
              <a:t>18</a:t>
            </a:r>
            <a:r>
              <a:rPr lang="zh-CN" altLang="en-US" sz="2400" b="0">
                <a:solidFill>
                  <a:schemeClr val="bg1"/>
                </a:solidFill>
              </a:rPr>
              <a:t>个月中轮替</a:t>
            </a:r>
            <a:r>
              <a:rPr lang="en-US" altLang="zh-CN" sz="2400" b="0">
                <a:solidFill>
                  <a:schemeClr val="bg1"/>
                </a:solidFill>
              </a:rPr>
              <a:t>3</a:t>
            </a:r>
            <a:r>
              <a:rPr lang="zh-CN" altLang="en-US" sz="2400" b="0">
                <a:solidFill>
                  <a:schemeClr val="bg1"/>
                </a:solidFill>
              </a:rPr>
              <a:t>个不同工作。</a:t>
            </a:r>
            <a:endParaRPr lang="zh-CN" altLang="en-US" sz="2400" b="0">
              <a:solidFill>
                <a:schemeClr val="bg1"/>
              </a:solidFill>
            </a:endParaRPr>
          </a:p>
        </p:txBody>
      </p:sp>
      <p:sp>
        <p:nvSpPr>
          <p:cNvPr id="4" name="TextBox 76"/>
          <p:cNvSpPr/>
          <p:nvPr/>
        </p:nvSpPr>
        <p:spPr>
          <a:xfrm>
            <a:off x="6265545" y="767715"/>
            <a:ext cx="5506720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sz="3600">
                <a:solidFill>
                  <a:schemeClr val="tx1"/>
                </a:solidFill>
              </a:rPr>
              <a:t>2.</a:t>
            </a:r>
            <a:r>
              <a:rPr lang="zh-CN" altLang="en-US" sz="3600">
                <a:solidFill>
                  <a:schemeClr val="tx1"/>
                </a:solidFill>
              </a:rPr>
              <a:t>从绩效评估分析潜能：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5" name="TextBox 76"/>
          <p:cNvSpPr/>
          <p:nvPr/>
        </p:nvSpPr>
        <p:spPr>
          <a:xfrm>
            <a:off x="6265545" y="2665730"/>
            <a:ext cx="5866765" cy="38912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chemeClr val="tx1"/>
                </a:solidFill>
              </a:rPr>
              <a:t>通过定期绩效评估，就结果和员工一起分析潜能，一起探讨能怎样改善不足。</a:t>
            </a:r>
            <a:endParaRPr lang="zh-CN" altLang="en-US" sz="2400" b="0">
              <a:solidFill>
                <a:schemeClr val="tx1"/>
              </a:solidFill>
            </a:endParaRPr>
          </a:p>
          <a:p>
            <a:pPr algn="l"/>
            <a:endParaRPr lang="zh-CN" altLang="en-US" sz="2400" b="0">
              <a:solidFill>
                <a:schemeClr val="tx1"/>
              </a:solidFill>
            </a:endParaRPr>
          </a:p>
          <a:p>
            <a:pPr algn="l"/>
            <a:r>
              <a:rPr lang="zh-CN" altLang="en-US" sz="2400" b="0">
                <a:solidFill>
                  <a:schemeClr val="tx1"/>
                </a:solidFill>
              </a:rPr>
              <a:t>例如，员工网上很活跃，则可能是经营社群的好手。</a:t>
            </a:r>
            <a:endParaRPr lang="zh-CN" altLang="en-US" sz="2400" b="0">
              <a:solidFill>
                <a:schemeClr val="tx1"/>
              </a:solidFill>
            </a:endParaRPr>
          </a:p>
          <a:p>
            <a:pPr algn="l"/>
            <a:endParaRPr lang="zh-CN" altLang="en-US" sz="2400" b="0">
              <a:solidFill>
                <a:schemeClr val="tx1"/>
              </a:solidFill>
            </a:endParaRPr>
          </a:p>
          <a:p>
            <a:pPr algn="l"/>
            <a:r>
              <a:rPr lang="zh-CN" altLang="en-US" sz="2400" b="0">
                <a:solidFill>
                  <a:schemeClr val="tx1"/>
                </a:solidFill>
              </a:rPr>
              <a:t>当你在未来需要设立网站或粉丝圈的时候，他就可以发展才能。</a:t>
            </a:r>
            <a:endParaRPr lang="zh-CN" altLang="en-US" sz="24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-11430"/>
            <a:ext cx="6169660" cy="6899910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302260" y="767715"/>
            <a:ext cx="5867400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sz="3600"/>
              <a:t>3.</a:t>
            </a:r>
            <a:r>
              <a:rPr lang="zh-CN" altLang="en-US" sz="3600"/>
              <a:t>层次性的设定职涯目标：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TextBox 76"/>
          <p:cNvSpPr/>
          <p:nvPr/>
        </p:nvSpPr>
        <p:spPr>
          <a:xfrm>
            <a:off x="302260" y="2665730"/>
            <a:ext cx="5866765" cy="29413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chemeClr val="bg1"/>
                </a:solidFill>
              </a:rPr>
              <a:t>在前期目标达成之后，就要替他设定更加具体的目标。</a:t>
            </a:r>
            <a:endParaRPr lang="zh-CN" altLang="en-US" sz="2400" b="0">
              <a:solidFill>
                <a:schemeClr val="bg1"/>
              </a:solidFill>
            </a:endParaRPr>
          </a:p>
          <a:p>
            <a:pPr algn="l"/>
            <a:endParaRPr lang="zh-CN" altLang="en-US" sz="2400" b="0">
              <a:solidFill>
                <a:schemeClr val="bg1"/>
              </a:solidFill>
            </a:endParaRPr>
          </a:p>
          <a:p>
            <a:pPr algn="l"/>
            <a:r>
              <a:rPr lang="zh-CN" altLang="en-US" sz="2400" b="0">
                <a:solidFill>
                  <a:schemeClr val="bg1"/>
                </a:solidFill>
              </a:rPr>
              <a:t>目标设定可以是多层次的、多阶段的，有助于员工挑战的，同时使她能够不断学习、发展新技能，获得成就感。</a:t>
            </a:r>
            <a:endParaRPr lang="zh-CN" altLang="en-US" sz="2400" b="0">
              <a:solidFill>
                <a:schemeClr val="bg1"/>
              </a:solidFill>
            </a:endParaRPr>
          </a:p>
        </p:txBody>
      </p:sp>
      <p:sp>
        <p:nvSpPr>
          <p:cNvPr id="4" name="TextBox 76"/>
          <p:cNvSpPr/>
          <p:nvPr/>
        </p:nvSpPr>
        <p:spPr>
          <a:xfrm>
            <a:off x="6265545" y="767715"/>
            <a:ext cx="5867400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sz="3600">
                <a:solidFill>
                  <a:schemeClr val="tx1"/>
                </a:solidFill>
              </a:rPr>
              <a:t>4.</a:t>
            </a:r>
            <a:r>
              <a:rPr lang="zh-CN" altLang="en-US" sz="3600">
                <a:solidFill>
                  <a:schemeClr val="tx1"/>
                </a:solidFill>
              </a:rPr>
              <a:t>提供资源完成行动规划：</a:t>
            </a:r>
            <a:endParaRPr lang="zh-CN" altLang="en-US" sz="3600">
              <a:solidFill>
                <a:schemeClr val="tx1"/>
              </a:solidFill>
            </a:endParaRPr>
          </a:p>
        </p:txBody>
      </p:sp>
      <p:sp>
        <p:nvSpPr>
          <p:cNvPr id="5" name="TextBox 76"/>
          <p:cNvSpPr/>
          <p:nvPr/>
        </p:nvSpPr>
        <p:spPr>
          <a:xfrm>
            <a:off x="6265545" y="2665730"/>
            <a:ext cx="5866765" cy="29413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chemeClr val="tx1"/>
                </a:solidFill>
              </a:rPr>
              <a:t>在目标之后，要规划行动方案，帮助员工完成计划。</a:t>
            </a:r>
            <a:endParaRPr lang="zh-CN" altLang="en-US" sz="2400" b="0">
              <a:solidFill>
                <a:schemeClr val="tx1"/>
              </a:solidFill>
            </a:endParaRPr>
          </a:p>
          <a:p>
            <a:pPr algn="l"/>
            <a:endParaRPr lang="zh-CN" altLang="en-US" sz="2400" b="0">
              <a:solidFill>
                <a:schemeClr val="tx1"/>
              </a:solidFill>
            </a:endParaRPr>
          </a:p>
          <a:p>
            <a:pPr algn="l"/>
            <a:r>
              <a:rPr lang="zh-CN" altLang="en-US" sz="2400" b="0">
                <a:solidFill>
                  <a:schemeClr val="tx1"/>
                </a:solidFill>
              </a:rPr>
              <a:t>规划内容包括：他达到目标岗位的时间表，参加相关的培训计划、建立人际关系等等</a:t>
            </a:r>
            <a:endParaRPr lang="zh-CN" altLang="en-US" sz="24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474980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3600"/>
              <a:t>当然，如果你不擅长为员工规划，你可以尝试找外部机构执行。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4" name="图片 3" descr="timg (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4580" y="2479675"/>
            <a:ext cx="6565265" cy="43770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474980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3600"/>
              <a:t>完成规划之后，你要做到：</a:t>
            </a:r>
            <a:endParaRPr lang="zh-CN" altLang="en-US" sz="3600"/>
          </a:p>
          <a:p>
            <a:pPr algn="ctr"/>
            <a:r>
              <a:rPr lang="zh-CN" altLang="en-US" sz="3600"/>
              <a:t>晋升与管理规则透明，让员工知道努力方向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479675"/>
            <a:ext cx="5706110" cy="4392930"/>
          </a:xfrm>
          <a:prstGeom prst="rect">
            <a:avLst/>
          </a:prstGeom>
        </p:spPr>
      </p:pic>
      <p:pic>
        <p:nvPicPr>
          <p:cNvPr id="3" name="图片 2" descr="timg (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2479675"/>
            <a:ext cx="6600825" cy="44062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76"/>
          <p:cNvSpPr/>
          <p:nvPr/>
        </p:nvSpPr>
        <p:spPr>
          <a:xfrm>
            <a:off x="1083879" y="477892"/>
            <a:ext cx="1323341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场景模拟</a:t>
            </a:r>
          </a:p>
        </p:txBody>
      </p:sp>
      <p:sp>
        <p:nvSpPr>
          <p:cNvPr id="181" name="等腰三角形 5"/>
          <p:cNvSpPr/>
          <p:nvPr/>
        </p:nvSpPr>
        <p:spPr>
          <a:xfrm rot="5400000" flipH="1">
            <a:off x="213732" y="252824"/>
            <a:ext cx="772738" cy="666154"/>
          </a:xfrm>
          <a:prstGeom prst="triangle">
            <a:avLst/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2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747" y="4787491"/>
            <a:ext cx="2781514" cy="18474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63" y="4787491"/>
            <a:ext cx="2781515" cy="18543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4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454" y="4780570"/>
            <a:ext cx="2781515" cy="18543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文本框 21"/>
          <p:cNvSpPr/>
          <p:nvPr/>
        </p:nvSpPr>
        <p:spPr>
          <a:xfrm>
            <a:off x="931198" y="1921790"/>
            <a:ext cx="10329841" cy="2557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小玉是一家银行经理，部属中有7成是Millennials（出生在互联网时代的人），3成是年长的老员工。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年长部属常抱怨Millennials同事老是低头滑手机，很少对客人微笑；甚至在试旧期还没满，就已经开始要求升迁，争取感兴趣的职位。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Millennials员工则认为，年长同事永远在招呼客入，聊他们的孙子、客人的狗，对使用现代科技一窍不通；当他们要求升迁时，年长的同事只是要他们慢慢熬，从不解释原因；对于他们的表现好坏，也无法立即给予回续。不断升高的「敌对」情绪，让双方看不到彼此的优点，关系日益紧张。</a:t>
            </a:r>
          </a:p>
        </p:txBody>
      </p:sp>
      <p:sp>
        <p:nvSpPr>
          <p:cNvPr id="186" name="TextBox 76"/>
          <p:cNvSpPr/>
          <p:nvPr/>
        </p:nvSpPr>
        <p:spPr>
          <a:xfrm>
            <a:off x="938530" y="1179194"/>
            <a:ext cx="4290060" cy="447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遇到下面这种情况怎么做？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任意多边形 34"/>
          <p:cNvGrpSpPr/>
          <p:nvPr/>
        </p:nvGrpSpPr>
        <p:grpSpPr>
          <a:xfrm>
            <a:off x="2477728" y="2503538"/>
            <a:ext cx="1850925" cy="1850924"/>
            <a:chOff x="-1" y="-1"/>
            <a:chExt cx="1850923" cy="1850923"/>
          </a:xfrm>
        </p:grpSpPr>
        <p:sp>
          <p:nvSpPr>
            <p:cNvPr id="173" name="圆形"/>
            <p:cNvSpPr/>
            <p:nvPr/>
          </p:nvSpPr>
          <p:spPr>
            <a:xfrm>
              <a:off x="-1" y="-1"/>
              <a:ext cx="1850923" cy="1850923"/>
            </a:xfrm>
            <a:prstGeom prst="ellips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01"/>
            <p:cNvSpPr/>
            <p:nvPr/>
          </p:nvSpPr>
          <p:spPr>
            <a:xfrm>
              <a:off x="0" y="326973"/>
              <a:ext cx="1850921" cy="119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5</a:t>
              </a:r>
              <a:endParaRPr lang="en-US"/>
            </a:p>
          </p:txBody>
        </p:sp>
      </p:grpSp>
      <p:sp>
        <p:nvSpPr>
          <p:cNvPr id="176" name="任意多边形 33"/>
          <p:cNvSpPr/>
          <p:nvPr/>
        </p:nvSpPr>
        <p:spPr>
          <a:xfrm>
            <a:off x="1449028" y="1053345"/>
            <a:ext cx="9293943" cy="475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4516" y="5235"/>
                </a:moveTo>
                <a:cubicBezTo>
                  <a:pt x="2945" y="5235"/>
                  <a:pt x="1671" y="7727"/>
                  <a:pt x="1671" y="10800"/>
                </a:cubicBezTo>
                <a:cubicBezTo>
                  <a:pt x="1671" y="13873"/>
                  <a:pt x="2945" y="16365"/>
                  <a:pt x="4516" y="16365"/>
                </a:cubicBezTo>
                <a:cubicBezTo>
                  <a:pt x="6087" y="16365"/>
                  <a:pt x="7361" y="13873"/>
                  <a:pt x="7361" y="10800"/>
                </a:cubicBezTo>
                <a:cubicBezTo>
                  <a:pt x="7361" y="7727"/>
                  <a:pt x="6087" y="5235"/>
                  <a:pt x="4516" y="52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矩形 36"/>
          <p:cNvSpPr/>
          <p:nvPr/>
        </p:nvSpPr>
        <p:spPr>
          <a:xfrm>
            <a:off x="4934584" y="3115945"/>
            <a:ext cx="5252087" cy="975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利用各种自发性的贡献，汇集跨界力量交出成果</a:t>
            </a:r>
            <a:endParaRPr lang="zh-CN"/>
          </a:p>
        </p:txBody>
      </p:sp>
      <p:sp>
        <p:nvSpPr>
          <p:cNvPr id="178" name="TextBox 76"/>
          <p:cNvSpPr/>
          <p:nvPr/>
        </p:nvSpPr>
        <p:spPr>
          <a:xfrm>
            <a:off x="4934694" y="2469894"/>
            <a:ext cx="3545904" cy="6788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6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>
                <a:sym typeface="+mn-ea"/>
              </a:rPr>
              <a:t>协同合作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474980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3600"/>
              <a:t>建立协同合作的第一步：</a:t>
            </a:r>
            <a:endParaRPr lang="zh-CN" altLang="en-US" sz="3600"/>
          </a:p>
          <a:p>
            <a:pPr algn="ctr"/>
            <a:r>
              <a:rPr lang="zh-CN" altLang="en-US" sz="3600"/>
              <a:t>开放式空间、平等的意见交流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4" name="TextBox 76"/>
          <p:cNvSpPr/>
          <p:nvPr/>
        </p:nvSpPr>
        <p:spPr>
          <a:xfrm>
            <a:off x="937895" y="3026410"/>
            <a:ext cx="9838690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3600">
                <a:solidFill>
                  <a:schemeClr val="tx1"/>
                </a:solidFill>
              </a:rPr>
              <a:t>组织应该创造打破阶级和隔阂的环境</a:t>
            </a:r>
            <a:endParaRPr lang="zh-CN" altLang="en-US" sz="3600">
              <a:solidFill>
                <a:schemeClr val="tx1"/>
              </a:solidFill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4110990"/>
            <a:ext cx="5278755" cy="2734310"/>
          </a:xfrm>
          <a:prstGeom prst="rect">
            <a:avLst/>
          </a:prstGeom>
        </p:spPr>
      </p:pic>
      <p:pic>
        <p:nvPicPr>
          <p:cNvPr id="3" name="图片 2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20" y="4110990"/>
            <a:ext cx="7091680" cy="2733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474980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3600"/>
              <a:t>这可以从两个方面下手：</a:t>
            </a:r>
            <a:endParaRPr lang="zh-CN" altLang="en-US" sz="3600"/>
          </a:p>
          <a:p>
            <a:pPr algn="ctr"/>
            <a:r>
              <a:rPr lang="zh-CN" altLang="en-US" sz="3600"/>
              <a:t>办公环境 和 协作工具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4" name="TextBox 76"/>
          <p:cNvSpPr/>
          <p:nvPr/>
        </p:nvSpPr>
        <p:spPr>
          <a:xfrm>
            <a:off x="-635" y="2479675"/>
            <a:ext cx="10227310" cy="29438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>
                <a:solidFill>
                  <a:schemeClr val="tx1"/>
                </a:solidFill>
              </a:rPr>
              <a:t>办公环境：例如将封闭的办公室 </a:t>
            </a:r>
            <a:endParaRPr lang="zh-CN" altLang="en-US" sz="3600">
              <a:solidFill>
                <a:schemeClr val="tx1"/>
              </a:solidFill>
            </a:endParaRPr>
          </a:p>
          <a:p>
            <a:pPr algn="l"/>
            <a:r>
              <a:rPr lang="en-US" altLang="zh-CN" sz="3600">
                <a:solidFill>
                  <a:schemeClr val="tx1"/>
                </a:solidFill>
              </a:rPr>
              <a:t>		    </a:t>
            </a:r>
            <a:r>
              <a:rPr lang="zh-CN" altLang="en-US" sz="3600">
                <a:solidFill>
                  <a:schemeClr val="tx1"/>
                </a:solidFill>
              </a:rPr>
              <a:t>改为 开放式环境</a:t>
            </a:r>
            <a:endParaRPr lang="zh-CN" altLang="en-US" sz="3600">
              <a:solidFill>
                <a:schemeClr val="tx1"/>
              </a:solidFill>
            </a:endParaRPr>
          </a:p>
          <a:p>
            <a:pPr algn="l"/>
            <a:endParaRPr lang="zh-CN" altLang="en-US" sz="3600">
              <a:solidFill>
                <a:schemeClr val="tx1"/>
              </a:solidFill>
            </a:endParaRPr>
          </a:p>
          <a:p>
            <a:pPr algn="l"/>
            <a:r>
              <a:rPr lang="zh-CN" altLang="en-US" sz="3600">
                <a:solidFill>
                  <a:schemeClr val="tx1"/>
                </a:solidFill>
              </a:rPr>
              <a:t>协作工具：例如共建一个共享论坛</a:t>
            </a:r>
            <a:endParaRPr lang="zh-CN" altLang="en-US" sz="3600">
              <a:solidFill>
                <a:schemeClr val="tx1"/>
              </a:solidFill>
            </a:endParaRPr>
          </a:p>
        </p:txBody>
      </p:sp>
      <p:pic>
        <p:nvPicPr>
          <p:cNvPr id="2" name="图片 1" descr="timg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9220" y="2701925"/>
            <a:ext cx="3196590" cy="1454785"/>
          </a:xfrm>
          <a:prstGeom prst="rect">
            <a:avLst/>
          </a:prstGeom>
        </p:spPr>
      </p:pic>
      <p:pic>
        <p:nvPicPr>
          <p:cNvPr id="3" name="图片 2" descr="u=2188897981,147750832&amp;fm=23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220" y="4751070"/>
            <a:ext cx="3101975" cy="1934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474980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3600"/>
              <a:t>在这的基础上，从一个部门开始培养协同文化，进而推广到整个公司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4" name="TextBox 76"/>
          <p:cNvSpPr/>
          <p:nvPr/>
        </p:nvSpPr>
        <p:spPr>
          <a:xfrm>
            <a:off x="269240" y="2651125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 b="0">
                <a:solidFill>
                  <a:schemeClr val="tx1"/>
                </a:solidFill>
              </a:rPr>
              <a:t>仅仅只在办公环境和协作工具进行了改进是没有用的。你必须推广到整个组织，</a:t>
            </a:r>
            <a:r>
              <a:rPr lang="zh-CN" altLang="en-US" sz="3600">
                <a:solidFill>
                  <a:schemeClr val="tx1"/>
                </a:solidFill>
              </a:rPr>
              <a:t>引导员工使用</a:t>
            </a:r>
            <a:r>
              <a:rPr lang="zh-CN" altLang="en-US" sz="3600" b="0">
                <a:solidFill>
                  <a:schemeClr val="tx1"/>
                </a:solidFill>
              </a:rPr>
              <a:t>。</a:t>
            </a:r>
            <a:endParaRPr lang="zh-CN" altLang="en-US" sz="3600" b="0">
              <a:solidFill>
                <a:schemeClr val="tx1"/>
              </a:solidFill>
            </a:endParaRPr>
          </a:p>
        </p:txBody>
      </p:sp>
      <p:pic>
        <p:nvPicPr>
          <p:cNvPr id="2" name="图片 1" descr="timg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4168775"/>
            <a:ext cx="6541770" cy="24390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任意多边形 34"/>
          <p:cNvGrpSpPr/>
          <p:nvPr/>
        </p:nvGrpSpPr>
        <p:grpSpPr>
          <a:xfrm>
            <a:off x="2477728" y="2503538"/>
            <a:ext cx="1850925" cy="1850924"/>
            <a:chOff x="-1" y="-1"/>
            <a:chExt cx="1850923" cy="1850923"/>
          </a:xfrm>
        </p:grpSpPr>
        <p:sp>
          <p:nvSpPr>
            <p:cNvPr id="173" name="圆形"/>
            <p:cNvSpPr/>
            <p:nvPr/>
          </p:nvSpPr>
          <p:spPr>
            <a:xfrm>
              <a:off x="-1" y="-1"/>
              <a:ext cx="1850923" cy="1850923"/>
            </a:xfrm>
            <a:prstGeom prst="ellips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01"/>
            <p:cNvSpPr/>
            <p:nvPr/>
          </p:nvSpPr>
          <p:spPr>
            <a:xfrm>
              <a:off x="0" y="326973"/>
              <a:ext cx="1850921" cy="119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6</a:t>
              </a:r>
              <a:endParaRPr lang="en-US"/>
            </a:p>
          </p:txBody>
        </p:sp>
      </p:grpSp>
      <p:sp>
        <p:nvSpPr>
          <p:cNvPr id="176" name="任意多边形 33"/>
          <p:cNvSpPr/>
          <p:nvPr/>
        </p:nvSpPr>
        <p:spPr>
          <a:xfrm>
            <a:off x="1449028" y="1053345"/>
            <a:ext cx="9293943" cy="475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4516" y="5235"/>
                </a:moveTo>
                <a:cubicBezTo>
                  <a:pt x="2945" y="5235"/>
                  <a:pt x="1671" y="7727"/>
                  <a:pt x="1671" y="10800"/>
                </a:cubicBezTo>
                <a:cubicBezTo>
                  <a:pt x="1671" y="13873"/>
                  <a:pt x="2945" y="16365"/>
                  <a:pt x="4516" y="16365"/>
                </a:cubicBezTo>
                <a:cubicBezTo>
                  <a:pt x="6087" y="16365"/>
                  <a:pt x="7361" y="13873"/>
                  <a:pt x="7361" y="10800"/>
                </a:cubicBezTo>
                <a:cubicBezTo>
                  <a:pt x="7361" y="7727"/>
                  <a:pt x="6087" y="5235"/>
                  <a:pt x="4516" y="52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矩形 36"/>
          <p:cNvSpPr/>
          <p:nvPr/>
        </p:nvSpPr>
        <p:spPr>
          <a:xfrm>
            <a:off x="4934584" y="3115945"/>
            <a:ext cx="5252087" cy="975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从互动体验思考任务设计，勾引起员工自动参与的热情</a:t>
            </a:r>
            <a:endParaRPr lang="zh-CN"/>
          </a:p>
        </p:txBody>
      </p:sp>
      <p:sp>
        <p:nvSpPr>
          <p:cNvPr id="178" name="TextBox 76"/>
          <p:cNvSpPr/>
          <p:nvPr/>
        </p:nvSpPr>
        <p:spPr>
          <a:xfrm>
            <a:off x="4934585" y="2470150"/>
            <a:ext cx="4090035" cy="6788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>
                <a:sym typeface="+mn-ea"/>
              </a:rPr>
              <a:t>工作游戏化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7390" y="97155"/>
            <a:ext cx="10772775" cy="2230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3600"/>
              <a:t>年轻人很聪明，但缺乏工作投入度。</a:t>
            </a:r>
            <a:endParaRPr lang="zh-CN" altLang="en-US" sz="3600"/>
          </a:p>
          <a:p>
            <a:pPr algn="ctr"/>
            <a:endParaRPr lang="zh-CN" altLang="en-US" sz="3600"/>
          </a:p>
          <a:p>
            <a:pPr algn="ctr"/>
            <a:r>
              <a:rPr lang="zh-CN" altLang="en-US" sz="3600"/>
              <a:t>新世代员工偏好寻找自己的舞台，而工作中很难获得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479675"/>
            <a:ext cx="7870190" cy="43776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69555" y="3506470"/>
            <a:ext cx="4318635" cy="2323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在工作中不投入</a:t>
            </a:r>
            <a:endParaRPr kumimoji="0" lang="zh-CN" altLang="en-US" sz="3600" b="1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1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影响是往往致命的！</a:t>
            </a:r>
            <a:endParaRPr kumimoji="0" lang="zh-CN" altLang="en-US" sz="3600" b="1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248920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游戏可以很好的让他们感觉到成就感，同时游戏中培养的技能，真实工作中也可以用上。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479675"/>
            <a:ext cx="6557010" cy="4373880"/>
          </a:xfrm>
          <a:prstGeom prst="rect">
            <a:avLst/>
          </a:prstGeom>
        </p:spPr>
      </p:pic>
      <p:pic>
        <p:nvPicPr>
          <p:cNvPr id="3" name="图片 2" descr="timg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5" y="2479675"/>
            <a:ext cx="5631815" cy="43738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118745"/>
            <a:ext cx="9838690" cy="2230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游戏中可以培养的技能，比如：快速分析事件与环境，主动寻找有用的资讯、作出决策（魔兽世界需要大量的分析）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0440" y="2479675"/>
            <a:ext cx="7685405" cy="43732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118745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还有：监控进度，协助团队合作（多人游戏中常常需要团队合作）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479675"/>
            <a:ext cx="5273675" cy="4392930"/>
          </a:xfrm>
          <a:prstGeom prst="rect">
            <a:avLst/>
          </a:prstGeom>
        </p:spPr>
      </p:pic>
      <p:pic>
        <p:nvPicPr>
          <p:cNvPr id="3" name="图片 2" descr="timg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65" y="2479675"/>
            <a:ext cx="6753225" cy="4392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118745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让工作变得好玩，制度变得透明，就给了员工自愿投入的诱因。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1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479675"/>
            <a:ext cx="6836410" cy="4375785"/>
          </a:xfrm>
          <a:prstGeom prst="rect">
            <a:avLst/>
          </a:prstGeom>
        </p:spPr>
      </p:pic>
      <p:sp>
        <p:nvSpPr>
          <p:cNvPr id="3" name="TextBox 76"/>
          <p:cNvSpPr/>
          <p:nvPr/>
        </p:nvSpPr>
        <p:spPr>
          <a:xfrm>
            <a:off x="7380605" y="3908425"/>
            <a:ext cx="439166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ctr"/>
            <a:r>
              <a:rPr lang="zh-CN" altLang="en-US" sz="3600">
                <a:solidFill>
                  <a:schemeClr val="tx1"/>
                </a:solidFill>
              </a:rPr>
              <a:t>兴趣可以极大程度上</a:t>
            </a:r>
            <a:endParaRPr lang="zh-CN" altLang="en-US" sz="3600">
              <a:solidFill>
                <a:schemeClr val="tx1"/>
              </a:solidFill>
            </a:endParaRPr>
          </a:p>
          <a:p>
            <a:pPr algn="ctr"/>
            <a:r>
              <a:rPr lang="zh-CN" altLang="en-US" sz="3600">
                <a:solidFill>
                  <a:schemeClr val="tx1"/>
                </a:solidFill>
              </a:rPr>
              <a:t>提高生产力</a:t>
            </a:r>
            <a:endParaRPr lang="zh-CN" altLang="en-US" sz="36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等腰三角形 5"/>
          <p:cNvSpPr/>
          <p:nvPr/>
        </p:nvSpPr>
        <p:spPr>
          <a:xfrm rot="5400000" flipH="1">
            <a:off x="213732" y="252824"/>
            <a:ext cx="772738" cy="666154"/>
          </a:xfrm>
          <a:prstGeom prst="triangle">
            <a:avLst/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1" name="组合 55"/>
          <p:cNvGrpSpPr/>
          <p:nvPr/>
        </p:nvGrpSpPr>
        <p:grpSpPr>
          <a:xfrm>
            <a:off x="5801785" y="973443"/>
            <a:ext cx="8218155" cy="5311821"/>
            <a:chOff x="0" y="0"/>
            <a:chExt cx="8218154" cy="5311819"/>
          </a:xfrm>
        </p:grpSpPr>
        <p:pic>
          <p:nvPicPr>
            <p:cNvPr id="189" name="图片 56" descr="图片 5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8218155" cy="53118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90" name="图片 57" descr="图片 5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44706" y="901655"/>
              <a:ext cx="5810864" cy="3761773"/>
            </a:xfrm>
            <a:prstGeom prst="rect">
              <a:avLst/>
            </a:prstGeom>
            <a:ln w="9525" cap="flat">
              <a:solidFill>
                <a:srgbClr val="282828"/>
              </a:solidFill>
              <a:prstDash val="solid"/>
              <a:round/>
            </a:ln>
            <a:effectLst/>
          </p:spPr>
        </p:pic>
      </p:grpSp>
      <p:sp>
        <p:nvSpPr>
          <p:cNvPr id="192" name="文本框 59"/>
          <p:cNvSpPr/>
          <p:nvPr/>
        </p:nvSpPr>
        <p:spPr>
          <a:xfrm>
            <a:off x="1083879" y="3262496"/>
            <a:ext cx="5183739" cy="227711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经理人必须鼓励不同世代的员工，一起设法因应世代不同的价值，将年龄差距的影响降至最低。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虽说职场中不同世代的人，只是戴上截然不同的眼镜看待世界，无关乎好坏，但全球知名领导力大师李欧丽（Audry S. Lee)与玄珍（Jane Hyun ）指出，对于Millennials来说，他们更在乎的是</a:t>
            </a:r>
            <a:r>
              <a:rPr b="1"/>
              <a:t>双方沟通时是否说真话。</a:t>
            </a:r>
            <a:r>
              <a:t> </a:t>
            </a:r>
          </a:p>
        </p:txBody>
      </p:sp>
      <p:sp>
        <p:nvSpPr>
          <p:cNvPr id="193" name="TextBox 76"/>
          <p:cNvSpPr/>
          <p:nvPr/>
        </p:nvSpPr>
        <p:spPr>
          <a:xfrm>
            <a:off x="521334" y="1749425"/>
            <a:ext cx="5639437" cy="942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4800" b="1">
                <a:solidFill>
                  <a:srgbClr val="484F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《新型职场》指出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-11430"/>
            <a:ext cx="12188825" cy="6875145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889000" y="53975"/>
            <a:ext cx="10409555" cy="67437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800"/>
              <a:t>对此，你需要：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en-US" altLang="zh-CN" sz="2800"/>
              <a:t>1</a:t>
            </a:r>
            <a:r>
              <a:rPr lang="zh-CN" altLang="en-US" sz="2800"/>
              <a:t>、设定游戏目标（把员工注意力集中在明确结果上）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en-US" altLang="zh-CN" sz="2800"/>
              <a:t>2</a:t>
            </a:r>
            <a:r>
              <a:rPr lang="zh-CN" altLang="en-US" sz="2800"/>
              <a:t>、列出简单易懂的规则（激发好奇心，让他们拥有一点一点进步的成就感）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en-US" altLang="zh-CN" sz="2800"/>
              <a:t>3</a:t>
            </a:r>
            <a:r>
              <a:rPr lang="zh-CN" altLang="en-US" sz="2800"/>
              <a:t>、设定即时、明确的回馈系统（游戏中晋升清楚透明，公司也要这样才能让员工安心）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en-US" altLang="zh-CN" sz="2800"/>
              <a:t>4</a:t>
            </a:r>
            <a:r>
              <a:rPr lang="zh-CN" altLang="en-US" sz="2800"/>
              <a:t>、让人们可以选择执行哪种任务（提供诱因，让参与者心甘情愿）</a:t>
            </a:r>
            <a:endParaRPr lang="zh-CN" altLang="en-US" sz="28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6" y="-11431"/>
            <a:ext cx="12188826" cy="2491107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1174115" y="118745"/>
            <a:ext cx="9838690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你只有借用游戏机制模拟工作情景，才能摆脱制式化招募。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11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479675"/>
            <a:ext cx="4610735" cy="4384675"/>
          </a:xfrm>
          <a:prstGeom prst="rect">
            <a:avLst/>
          </a:prstGeom>
        </p:spPr>
      </p:pic>
      <p:pic>
        <p:nvPicPr>
          <p:cNvPr id="3" name="图片 2" descr="timg 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2479675"/>
            <a:ext cx="7660640" cy="4384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795" y="1093470"/>
            <a:ext cx="1974215" cy="1238885"/>
          </a:xfrm>
          <a:prstGeom prst="rect">
            <a:avLst/>
          </a:prstGeom>
          <a:solidFill>
            <a:srgbClr val="FCF5D5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1500" b="1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09265" y="1093470"/>
            <a:ext cx="1974215" cy="1238885"/>
          </a:xfrm>
          <a:prstGeom prst="rect">
            <a:avLst/>
          </a:prstGeom>
          <a:solidFill>
            <a:srgbClr val="FCF5D5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1500" b="1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55235" y="1093470"/>
            <a:ext cx="1974215" cy="1238885"/>
          </a:xfrm>
          <a:prstGeom prst="rect">
            <a:avLst/>
          </a:prstGeom>
          <a:solidFill>
            <a:srgbClr val="FCF5D5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1500" b="1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01205" y="1093470"/>
            <a:ext cx="1974215" cy="1238885"/>
          </a:xfrm>
          <a:prstGeom prst="rect">
            <a:avLst/>
          </a:prstGeom>
          <a:solidFill>
            <a:srgbClr val="FCF5D5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1500" b="1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1780" y="1093470"/>
            <a:ext cx="1974215" cy="1238885"/>
          </a:xfrm>
          <a:prstGeom prst="rect">
            <a:avLst/>
          </a:prstGeom>
          <a:solidFill>
            <a:srgbClr val="FCF5D5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1500" b="1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3285" y="2442210"/>
            <a:ext cx="1974215" cy="2957195"/>
          </a:xfrm>
          <a:prstGeom prst="rect">
            <a:avLst/>
          </a:prstGeom>
          <a:solidFill>
            <a:srgbClr val="FDE2C7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700" b="0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92755" y="2442210"/>
            <a:ext cx="1974215" cy="2957195"/>
          </a:xfrm>
          <a:prstGeom prst="rect">
            <a:avLst/>
          </a:prstGeom>
          <a:solidFill>
            <a:srgbClr val="FDE2C7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700" b="0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38725" y="2442210"/>
            <a:ext cx="1974215" cy="2957195"/>
          </a:xfrm>
          <a:prstGeom prst="rect">
            <a:avLst/>
          </a:prstGeom>
          <a:solidFill>
            <a:srgbClr val="FDE2C7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700" b="0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84695" y="2442210"/>
            <a:ext cx="1974215" cy="2957195"/>
          </a:xfrm>
          <a:prstGeom prst="rect">
            <a:avLst/>
          </a:prstGeom>
          <a:solidFill>
            <a:srgbClr val="FDE2C7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700" b="0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145270" y="2442210"/>
            <a:ext cx="1974215" cy="2957195"/>
          </a:xfrm>
          <a:prstGeom prst="rect">
            <a:avLst/>
          </a:prstGeom>
          <a:solidFill>
            <a:srgbClr val="FDE2C7"/>
          </a:solidFill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700" b="0" i="0" u="none" strike="noStrike" cap="none" spc="0" normalizeH="0" baseline="-2500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2035" y="1247140"/>
            <a:ext cx="1690370" cy="932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【工作游戏化】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不是把职场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变成游乐园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1505" y="1247140"/>
            <a:ext cx="1690370" cy="932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让员工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【想要】加入，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而非【被迫】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82540" y="1384300"/>
            <a:ext cx="1918970" cy="657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不是产生获胜者，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而是体验乐趣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43445" y="1384300"/>
            <a:ext cx="1690370" cy="657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工作性质不同，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要玩不同的游戏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18320" y="1384300"/>
            <a:ext cx="1461770" cy="657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奖赏要与公司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价值观一致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3833" y="168910"/>
            <a:ext cx="4811395" cy="6121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5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大技巧，将工作结合游戏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71550" y="2763520"/>
            <a:ext cx="1957705" cy="2029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6E685A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你只需向游戏借鉴引发乐趣的机制，激发员工参与热情。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6E685A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6E685A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6E685A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游戏和工作内容要相辅相成。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6E685A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35935" y="2818765"/>
            <a:ext cx="1957705" cy="14808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6E685A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如果工作游戏化的绩效被列入考核的指标之一，就会让员工失去【玩游戏】的乐趣。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6E685A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28565" y="2802255"/>
            <a:ext cx="1957705" cy="14808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6E685A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做游戏不是为了筛选赢家，而是让所有参与者都从达成目标过程中体验各种乐趣。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6E685A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15810" y="2818765"/>
            <a:ext cx="1957705" cy="17551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6E685A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高阶管理者自主性较高，如果游戏设计是要他们舍弃创意，只重效率，员工从游戏中获得的只是挫折。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6E685A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78290" y="2828925"/>
            <a:ext cx="1957705" cy="17551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>
                <a:ln>
                  <a:noFill/>
                </a:ln>
                <a:solidFill>
                  <a:srgbClr val="6E685A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公司目标、企业精神重视深耕价值，游戏机制的设计就不要只鼓励速度，不看重品质与创造力。</a:t>
            </a:r>
            <a:endParaRPr kumimoji="0" lang="zh-CN" altLang="en-US" sz="1800" i="0" u="none" strike="noStrike" cap="none" spc="0" normalizeH="0" baseline="0">
              <a:ln>
                <a:noFill/>
              </a:ln>
              <a:solidFill>
                <a:srgbClr val="6E685A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任意多边形 34"/>
          <p:cNvGrpSpPr/>
          <p:nvPr/>
        </p:nvGrpSpPr>
        <p:grpSpPr>
          <a:xfrm>
            <a:off x="2477728" y="2503538"/>
            <a:ext cx="1850925" cy="1850924"/>
            <a:chOff x="-1" y="-1"/>
            <a:chExt cx="1850923" cy="1850923"/>
          </a:xfrm>
        </p:grpSpPr>
        <p:sp>
          <p:nvSpPr>
            <p:cNvPr id="173" name="圆形"/>
            <p:cNvSpPr/>
            <p:nvPr/>
          </p:nvSpPr>
          <p:spPr>
            <a:xfrm>
              <a:off x="-1" y="-1"/>
              <a:ext cx="1850923" cy="1850923"/>
            </a:xfrm>
            <a:prstGeom prst="ellips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01"/>
            <p:cNvSpPr/>
            <p:nvPr/>
          </p:nvSpPr>
          <p:spPr>
            <a:xfrm>
              <a:off x="0" y="326973"/>
              <a:ext cx="1850921" cy="119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7</a:t>
              </a:r>
              <a:endParaRPr lang="en-US"/>
            </a:p>
          </p:txBody>
        </p:sp>
      </p:grpSp>
      <p:sp>
        <p:nvSpPr>
          <p:cNvPr id="176" name="任意多边形 33"/>
          <p:cNvSpPr/>
          <p:nvPr/>
        </p:nvSpPr>
        <p:spPr>
          <a:xfrm>
            <a:off x="1449028" y="1053345"/>
            <a:ext cx="9293943" cy="475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4516" y="5235"/>
                </a:moveTo>
                <a:cubicBezTo>
                  <a:pt x="2945" y="5235"/>
                  <a:pt x="1671" y="7727"/>
                  <a:pt x="1671" y="10800"/>
                </a:cubicBezTo>
                <a:cubicBezTo>
                  <a:pt x="1671" y="13873"/>
                  <a:pt x="2945" y="16365"/>
                  <a:pt x="4516" y="16365"/>
                </a:cubicBezTo>
                <a:cubicBezTo>
                  <a:pt x="6087" y="16365"/>
                  <a:pt x="7361" y="13873"/>
                  <a:pt x="7361" y="10800"/>
                </a:cubicBezTo>
                <a:cubicBezTo>
                  <a:pt x="7361" y="7727"/>
                  <a:pt x="6087" y="5235"/>
                  <a:pt x="4516" y="52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矩形 36"/>
          <p:cNvSpPr/>
          <p:nvPr/>
        </p:nvSpPr>
        <p:spPr>
          <a:xfrm>
            <a:off x="4934584" y="3115945"/>
            <a:ext cx="5252087" cy="975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建立共同使命感的前提：</a:t>
            </a:r>
            <a:endParaRPr lang="zh-CN"/>
          </a:p>
          <a:p>
            <a:r>
              <a:rPr lang="zh-CN"/>
              <a:t>每一个人都是组织全知者</a:t>
            </a:r>
            <a:endParaRPr lang="zh-CN"/>
          </a:p>
        </p:txBody>
      </p:sp>
      <p:sp>
        <p:nvSpPr>
          <p:cNvPr id="178" name="TextBox 76"/>
          <p:cNvSpPr/>
          <p:nvPr/>
        </p:nvSpPr>
        <p:spPr>
          <a:xfrm>
            <a:off x="4934585" y="2470150"/>
            <a:ext cx="4090035" cy="6788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>
                <a:sym typeface="+mn-ea"/>
              </a:rPr>
              <a:t>资讯透明化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490855"/>
            <a:ext cx="12188825" cy="1091565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7390" y="599440"/>
            <a:ext cx="10772775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所有工作内容透明化，能清楚知道个人对团队贡献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12890" y="1706245"/>
            <a:ext cx="5460365" cy="44792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Google</a:t>
            </a:r>
            <a:r>
              <a:rPr kumimoji="0" lang="zh-CN" altLang="en-US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的软件工程师在上班第一天，几乎能看到所有的程式码。</a:t>
            </a:r>
            <a:endParaRPr kumimoji="0" lang="zh-CN" altLang="en-US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在内部网络中，还能看到产品规划图、产品上市计划等等。</a:t>
            </a:r>
            <a:endParaRPr kumimoji="0" lang="zh-CN" altLang="en-US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pic>
        <p:nvPicPr>
          <p:cNvPr id="4" name="图片 3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582420"/>
            <a:ext cx="6613525" cy="52914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419100"/>
            <a:ext cx="12188825" cy="1091565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834390" y="562610"/>
            <a:ext cx="5074285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资讯公开有三个好处：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5745" y="1715135"/>
            <a:ext cx="4457065" cy="50012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1</a:t>
            </a:r>
            <a:r>
              <a:rPr kumimoji="0" lang="zh-CN" altLang="en-US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、每个人都知道彼此工作，避免重复工作，造成浪费。</a:t>
            </a:r>
            <a:endParaRPr kumimoji="0" lang="zh-CN" altLang="en-US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2</a:t>
            </a:r>
            <a:r>
              <a:rPr kumimoji="0" lang="zh-CN" altLang="en-US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、人人都知道团队目标，避免内部恶性竞争。</a:t>
            </a:r>
            <a:endParaRPr kumimoji="0" lang="zh-CN" altLang="en-US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3</a:t>
            </a:r>
            <a:r>
              <a:rPr kumimoji="0" lang="zh-CN" altLang="en-US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、要求分享资讯，能提高工作表现。</a:t>
            </a:r>
            <a:endParaRPr kumimoji="0" lang="zh-CN" altLang="en-US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pic>
        <p:nvPicPr>
          <p:cNvPr id="2" name="图片 1" descr="timg (2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2810" y="1510665"/>
            <a:ext cx="7485380" cy="541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1905" y="1285875"/>
            <a:ext cx="12188825" cy="2334895"/>
          </a:xfrm>
          <a:prstGeom prst="rect">
            <a:avLst/>
          </a:prstGeom>
          <a:solidFill>
            <a:srgbClr val="FBEAB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9295" y="1285240"/>
            <a:ext cx="10772775" cy="10414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rgbClr val="6E685A"/>
                </a:solidFill>
              </a:rPr>
              <a:t>内部资讯可以共享到什么程度？</a:t>
            </a:r>
            <a:r>
              <a:rPr lang="en-US" altLang="zh-CN" sz="2400" b="0">
                <a:solidFill>
                  <a:srgbClr val="6E685A"/>
                </a:solidFill>
              </a:rPr>
              <a:t>A</a:t>
            </a:r>
            <a:r>
              <a:rPr lang="zh-CN" altLang="en-US" sz="2400" b="0">
                <a:solidFill>
                  <a:srgbClr val="6E685A"/>
                </a:solidFill>
              </a:rPr>
              <a:t>部门收集的资料其他部门可以用吗？所有专案都放到云盘，离职员工会不会盗取？资料分享有好有坏，不得不防。</a:t>
            </a:r>
            <a:endParaRPr lang="zh-CN" altLang="en-US" sz="2400" b="0">
              <a:solidFill>
                <a:srgbClr val="6E685A"/>
              </a:solidFill>
            </a:endParaRP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5898" y="312420"/>
            <a:ext cx="5217795" cy="6121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2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原则，预防资讯被不当使用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2" name="TextBox 76"/>
          <p:cNvSpPr/>
          <p:nvPr/>
        </p:nvSpPr>
        <p:spPr>
          <a:xfrm>
            <a:off x="709930" y="2366645"/>
            <a:ext cx="10772775" cy="11601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sz="1800">
                <a:solidFill>
                  <a:srgbClr val="6E685A"/>
                </a:solidFill>
              </a:rPr>
              <a:t>1</a:t>
            </a:r>
            <a:r>
              <a:rPr lang="zh-CN" altLang="en-US" sz="1800">
                <a:solidFill>
                  <a:srgbClr val="6E685A"/>
                </a:solidFill>
              </a:rPr>
              <a:t>、小心触犯个人隐私权。</a:t>
            </a:r>
            <a:r>
              <a:rPr lang="zh-CN" altLang="en-US" sz="1800" b="0">
                <a:solidFill>
                  <a:srgbClr val="6E685A"/>
                </a:solidFill>
              </a:rPr>
              <a:t>根据个人资料保护法第二条，个人资料包括姓名、生日、身份证号、联络方式等都需要经过当事人同意，才能被使用。</a:t>
            </a:r>
            <a:endParaRPr lang="zh-CN" altLang="en-US" sz="1800" b="0">
              <a:solidFill>
                <a:srgbClr val="6E685A"/>
              </a:solidFill>
            </a:endParaRPr>
          </a:p>
          <a:p>
            <a:pPr algn="l"/>
            <a:r>
              <a:rPr lang="en-US" altLang="zh-CN" sz="1800">
                <a:solidFill>
                  <a:srgbClr val="6E685A"/>
                </a:solidFill>
              </a:rPr>
              <a:t>2</a:t>
            </a:r>
            <a:r>
              <a:rPr lang="zh-CN" altLang="en-US" sz="1800">
                <a:solidFill>
                  <a:srgbClr val="6E685A"/>
                </a:solidFill>
              </a:rPr>
              <a:t>、预防离职员工盗取机密。</a:t>
            </a:r>
            <a:r>
              <a:rPr lang="zh-CN" altLang="en-US" sz="1800" b="0">
                <a:solidFill>
                  <a:srgbClr val="6E685A"/>
                </a:solidFill>
              </a:rPr>
              <a:t>避免员工滥用，最好设定好使用者权限。让其他人无法开启档案夹。</a:t>
            </a:r>
            <a:endParaRPr lang="zh-CN" altLang="en-US" sz="1800" b="0">
              <a:solidFill>
                <a:srgbClr val="6E685A"/>
              </a:solidFill>
            </a:endParaRPr>
          </a:p>
        </p:txBody>
      </p:sp>
      <p:pic>
        <p:nvPicPr>
          <p:cNvPr id="3" name="图片 2" descr="timg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3620770"/>
            <a:ext cx="3228340" cy="3228340"/>
          </a:xfrm>
          <a:prstGeom prst="rect">
            <a:avLst/>
          </a:prstGeom>
        </p:spPr>
      </p:pic>
      <p:pic>
        <p:nvPicPr>
          <p:cNvPr id="4" name="图片 3" descr="u=3845979579,3011226945&amp;fm=23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3554730"/>
            <a:ext cx="3228975" cy="3300730"/>
          </a:xfrm>
          <a:prstGeom prst="rect">
            <a:avLst/>
          </a:prstGeom>
        </p:spPr>
      </p:pic>
      <p:pic>
        <p:nvPicPr>
          <p:cNvPr id="5" name="图片 4" descr="timg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45" y="3573780"/>
            <a:ext cx="8960485" cy="3281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"/>
          <p:cNvSpPr/>
          <p:nvPr/>
        </p:nvSpPr>
        <p:spPr>
          <a:xfrm>
            <a:off x="1905" y="2941320"/>
            <a:ext cx="12188825" cy="2567940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0" name="矩形 2"/>
          <p:cNvSpPr/>
          <p:nvPr/>
        </p:nvSpPr>
        <p:spPr>
          <a:xfrm>
            <a:off x="-635" y="419100"/>
            <a:ext cx="12188825" cy="1091565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7390" y="527685"/>
            <a:ext cx="10772775" cy="80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>
                <a:solidFill>
                  <a:schemeClr val="bg1"/>
                </a:solidFill>
              </a:rPr>
              <a:t>先给解释再给任务，部属才会愿意行动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3875" y="1414145"/>
            <a:ext cx="11537950" cy="1370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新世代</a:t>
            </a:r>
            <a:r>
              <a:rPr kumimoji="0" lang="zh-CN" altLang="en-US" sz="28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又叫 为什么世代。他们成长过程中常被鼓励问为什么，以至于养成追根究底的习惯，认为这是对人生负责的一种态度。</a:t>
            </a:r>
            <a:endParaRPr kumimoji="0" lang="zh-CN" altLang="en-US" sz="28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220" name=" 220"/>
          <p:cNvSpPr/>
          <p:nvPr/>
        </p:nvSpPr>
        <p:spPr>
          <a:xfrm>
            <a:off x="2769870" y="3190240"/>
            <a:ext cx="2663825" cy="72009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2420" y="3308985"/>
            <a:ext cx="2223770" cy="48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以前领导模式：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05" y="4710430"/>
            <a:ext cx="2528570" cy="48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新世代领导模式：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5" name=" 220"/>
          <p:cNvSpPr/>
          <p:nvPr/>
        </p:nvSpPr>
        <p:spPr>
          <a:xfrm>
            <a:off x="5657215" y="3189605"/>
            <a:ext cx="2663825" cy="72009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 220"/>
          <p:cNvSpPr/>
          <p:nvPr/>
        </p:nvSpPr>
        <p:spPr>
          <a:xfrm>
            <a:off x="8543925" y="3189605"/>
            <a:ext cx="2663825" cy="72009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220"/>
          <p:cNvSpPr/>
          <p:nvPr/>
        </p:nvSpPr>
        <p:spPr>
          <a:xfrm>
            <a:off x="2769870" y="4591685"/>
            <a:ext cx="2663825" cy="72009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220"/>
          <p:cNvSpPr/>
          <p:nvPr/>
        </p:nvSpPr>
        <p:spPr>
          <a:xfrm>
            <a:off x="5657215" y="4591050"/>
            <a:ext cx="2663825" cy="72009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20"/>
          <p:cNvSpPr/>
          <p:nvPr/>
        </p:nvSpPr>
        <p:spPr>
          <a:xfrm>
            <a:off x="8543925" y="4591050"/>
            <a:ext cx="2663825" cy="72009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94380" y="3309620"/>
            <a:ext cx="1614170" cy="48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要做什么？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34125" y="3308350"/>
            <a:ext cx="1309370" cy="48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如何做？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16035" y="3309620"/>
            <a:ext cx="1918970" cy="48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为什么要做？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56890" y="4711065"/>
            <a:ext cx="1918970" cy="48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为什么要做？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34125" y="4709795"/>
            <a:ext cx="1309370" cy="48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如何做？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68435" y="4711065"/>
            <a:ext cx="1614170" cy="48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要做什么？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3875" y="5768340"/>
            <a:ext cx="7119620" cy="730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zh-CN" sz="28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所以给部属一个附加值的理由十分重要！</a:t>
            </a:r>
            <a:endParaRPr kumimoji="0" lang="zh-CN" altLang="zh-CN" sz="28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任意多边形 34"/>
          <p:cNvGrpSpPr/>
          <p:nvPr/>
        </p:nvGrpSpPr>
        <p:grpSpPr>
          <a:xfrm>
            <a:off x="2477728" y="2503538"/>
            <a:ext cx="1850925" cy="1850924"/>
            <a:chOff x="-1" y="-1"/>
            <a:chExt cx="1850923" cy="1850923"/>
          </a:xfrm>
        </p:grpSpPr>
        <p:sp>
          <p:nvSpPr>
            <p:cNvPr id="173" name="圆形"/>
            <p:cNvSpPr/>
            <p:nvPr/>
          </p:nvSpPr>
          <p:spPr>
            <a:xfrm>
              <a:off x="-1" y="-1"/>
              <a:ext cx="1850923" cy="1850923"/>
            </a:xfrm>
            <a:prstGeom prst="ellips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01"/>
            <p:cNvSpPr/>
            <p:nvPr/>
          </p:nvSpPr>
          <p:spPr>
            <a:xfrm>
              <a:off x="0" y="326973"/>
              <a:ext cx="1850921" cy="119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8</a:t>
              </a:r>
              <a:endParaRPr lang="en-US"/>
            </a:p>
          </p:txBody>
        </p:sp>
      </p:grpSp>
      <p:sp>
        <p:nvSpPr>
          <p:cNvPr id="176" name="任意多边形 33"/>
          <p:cNvSpPr/>
          <p:nvPr/>
        </p:nvSpPr>
        <p:spPr>
          <a:xfrm>
            <a:off x="1449028" y="1053345"/>
            <a:ext cx="9293943" cy="475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4516" y="5235"/>
                </a:moveTo>
                <a:cubicBezTo>
                  <a:pt x="2945" y="5235"/>
                  <a:pt x="1671" y="7727"/>
                  <a:pt x="1671" y="10800"/>
                </a:cubicBezTo>
                <a:cubicBezTo>
                  <a:pt x="1671" y="13873"/>
                  <a:pt x="2945" y="16365"/>
                  <a:pt x="4516" y="16365"/>
                </a:cubicBezTo>
                <a:cubicBezTo>
                  <a:pt x="6087" y="16365"/>
                  <a:pt x="7361" y="13873"/>
                  <a:pt x="7361" y="10800"/>
                </a:cubicBezTo>
                <a:cubicBezTo>
                  <a:pt x="7361" y="7727"/>
                  <a:pt x="6087" y="5235"/>
                  <a:pt x="4516" y="52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矩形 36"/>
          <p:cNvSpPr/>
          <p:nvPr/>
        </p:nvSpPr>
        <p:spPr>
          <a:xfrm>
            <a:off x="4934584" y="3115945"/>
            <a:ext cx="5252087" cy="975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让员工选择上下班时间，比给高薪的企业更受欢迎</a:t>
            </a:r>
            <a:endParaRPr lang="zh-CN"/>
          </a:p>
        </p:txBody>
      </p:sp>
      <p:sp>
        <p:nvSpPr>
          <p:cNvPr id="178" name="TextBox 76"/>
          <p:cNvSpPr/>
          <p:nvPr/>
        </p:nvSpPr>
        <p:spPr>
          <a:xfrm>
            <a:off x="4934585" y="2470150"/>
            <a:ext cx="4090035" cy="6788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>
                <a:sym typeface="+mn-ea"/>
              </a:rPr>
              <a:t>弹性工作制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490855"/>
            <a:ext cx="12188825" cy="1807845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7390" y="599440"/>
            <a:ext cx="10772775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四大会计师事务所之一统计：</a:t>
            </a:r>
            <a:r>
              <a:rPr lang="en-US" altLang="zh-CN" sz="3600"/>
              <a:t>2015</a:t>
            </a:r>
            <a:r>
              <a:rPr lang="zh-CN" altLang="en-US" sz="3600"/>
              <a:t>年：全球有</a:t>
            </a:r>
            <a:r>
              <a:rPr lang="en-US" altLang="zh-CN" sz="3600"/>
              <a:t>67%</a:t>
            </a:r>
            <a:r>
              <a:rPr lang="zh-CN" altLang="en-US" sz="3600"/>
              <a:t>的员工希望有弹性工作制。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4460" y="2613025"/>
            <a:ext cx="4120515" cy="4025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新世代对时间的运用更有主见。</a:t>
            </a:r>
            <a:endParaRPr kumimoji="0" lang="zh-CN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而移动工具（笔记本电脑，平板，智能手机）更是可以打破早九晚五待在办公室的形态。</a:t>
            </a:r>
            <a:endParaRPr kumimoji="0" lang="zh-CN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pic>
        <p:nvPicPr>
          <p:cNvPr id="2" name="图片 1" descr="timg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298700"/>
            <a:ext cx="7212965" cy="45440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76"/>
          <p:cNvSpPr/>
          <p:nvPr/>
        </p:nvSpPr>
        <p:spPr>
          <a:xfrm>
            <a:off x="1117534" y="343906"/>
            <a:ext cx="6284825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把表现摊出来讨论， 直接对话看见对方优缺点</a:t>
            </a:r>
          </a:p>
        </p:txBody>
      </p:sp>
      <p:sp>
        <p:nvSpPr>
          <p:cNvPr id="196" name="等腰三角形 5"/>
          <p:cNvSpPr/>
          <p:nvPr/>
        </p:nvSpPr>
        <p:spPr>
          <a:xfrm rot="5400000" flipH="1">
            <a:off x="213732" y="252824"/>
            <a:ext cx="772738" cy="666154"/>
          </a:xfrm>
          <a:prstGeom prst="triangle">
            <a:avLst/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7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211" y="2566896"/>
            <a:ext cx="2781515" cy="18474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8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243" y="2566896"/>
            <a:ext cx="2781514" cy="18543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274" y="2559975"/>
            <a:ext cx="2781515" cy="18543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0" name="TextBox 76"/>
          <p:cNvSpPr/>
          <p:nvPr/>
        </p:nvSpPr>
        <p:spPr>
          <a:xfrm>
            <a:off x="1121410" y="4959984"/>
            <a:ext cx="2339976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如何缩短鸿沟？</a:t>
            </a:r>
          </a:p>
        </p:txBody>
      </p:sp>
      <p:sp>
        <p:nvSpPr>
          <p:cNvPr id="201" name="文本框 16"/>
          <p:cNvSpPr/>
          <p:nvPr/>
        </p:nvSpPr>
        <p:spPr>
          <a:xfrm>
            <a:off x="1121211" y="5329285"/>
            <a:ext cx="3051345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成立论坛让双方畅所欲言</a:t>
            </a:r>
          </a:p>
        </p:txBody>
      </p:sp>
      <p:sp>
        <p:nvSpPr>
          <p:cNvPr id="202" name="文本框 18"/>
          <p:cNvSpPr/>
          <p:nvPr/>
        </p:nvSpPr>
        <p:spPr>
          <a:xfrm>
            <a:off x="4705243" y="5329285"/>
            <a:ext cx="3051345" cy="675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重新发现彼此对客户的影响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其实是</a:t>
            </a:r>
            <a:r>
              <a:rPr b="1"/>
              <a:t>利弊互见</a:t>
            </a:r>
            <a:endParaRPr b="1"/>
          </a:p>
        </p:txBody>
      </p:sp>
      <p:sp>
        <p:nvSpPr>
          <p:cNvPr id="203" name="文本框 20"/>
          <p:cNvSpPr/>
          <p:nvPr/>
        </p:nvSpPr>
        <p:spPr>
          <a:xfrm>
            <a:off x="8289273" y="5329285"/>
            <a:ext cx="3051345" cy="675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藉由公开、直接沟通的方式，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创造双方合作契机</a:t>
            </a:r>
          </a:p>
        </p:txBody>
      </p:sp>
      <p:sp>
        <p:nvSpPr>
          <p:cNvPr id="204" name="文本框 21"/>
          <p:cNvSpPr/>
          <p:nvPr/>
        </p:nvSpPr>
        <p:spPr>
          <a:xfrm>
            <a:off x="938818" y="1597305"/>
            <a:ext cx="10329841" cy="675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主管若能让两群员工有机会</a:t>
            </a:r>
            <a:r>
              <a:rPr b="1"/>
              <a:t>公开和对方探讨</a:t>
            </a:r>
            <a:r>
              <a:t>彼此所具有的正负面特质，让他们能够看到、听到「对方觉得自己的表现如 </a:t>
            </a:r>
          </a:p>
          <a:p>
            <a:pPr>
              <a:lnSpc>
                <a:spcPct val="130000"/>
              </a:lnSpc>
              <a:defRPr sz="1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何」，便有可能缩短鸿沟，重新看见彼此的优点。 </a:t>
            </a:r>
          </a:p>
        </p:txBody>
      </p:sp>
      <p:sp>
        <p:nvSpPr>
          <p:cNvPr id="205" name="TextBox 76"/>
          <p:cNvSpPr/>
          <p:nvPr/>
        </p:nvSpPr>
        <p:spPr>
          <a:xfrm>
            <a:off x="938530" y="1179194"/>
            <a:ext cx="4392296" cy="447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缩短鸿沟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490855"/>
            <a:ext cx="12188825" cy="1807845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7390" y="599440"/>
            <a:ext cx="10772775" cy="15176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弹性工作制是让员工对工作和生活拥有更大</a:t>
            </a:r>
            <a:endParaRPr lang="zh-CN" altLang="en-US" sz="3600"/>
          </a:p>
          <a:p>
            <a:pPr algn="l"/>
            <a:r>
              <a:rPr lang="zh-CN" altLang="en-US" sz="3600"/>
              <a:t>的分配自主权。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62220" y="3145155"/>
            <a:ext cx="6800215" cy="2562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新世代更讲究工作时数，不讲上班时间。</a:t>
            </a:r>
            <a:endParaRPr kumimoji="0" lang="zh-CN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320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对他们来说，在灵感涌现时工作，成效最好。</a:t>
            </a:r>
            <a:endParaRPr kumimoji="0" lang="zh-CN" sz="3200" i="0" u="none" strike="noStrike" cap="none" spc="0" normalizeH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pic>
        <p:nvPicPr>
          <p:cNvPr id="2" name="图片 1" descr="timg (7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298700"/>
            <a:ext cx="4821555" cy="4585970"/>
          </a:xfrm>
          <a:prstGeom prst="rect">
            <a:avLst/>
          </a:prstGeom>
        </p:spPr>
      </p:pic>
      <p:pic>
        <p:nvPicPr>
          <p:cNvPr id="4" name="图片 3" descr="timg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65" y="599440"/>
            <a:ext cx="1753870" cy="16522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490855"/>
            <a:ext cx="12188825" cy="6359525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7390" y="1129030"/>
            <a:ext cx="10772775" cy="50831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弹性工作包括两种：</a:t>
            </a:r>
            <a:endParaRPr lang="zh-CN" altLang="en-US" sz="3600"/>
          </a:p>
          <a:p>
            <a:pPr algn="l"/>
            <a:r>
              <a:rPr lang="en-US" altLang="zh-CN" sz="3600"/>
              <a:t>1</a:t>
            </a:r>
            <a:r>
              <a:rPr lang="zh-CN" altLang="en-US" sz="3600"/>
              <a:t>、弹性时间：</a:t>
            </a:r>
            <a:r>
              <a:rPr lang="zh-CN" altLang="en-US" sz="3600" b="0"/>
              <a:t>包括弹性时数、弹性值班，以及减少每周工作天数或减少工时。自行上班能够避开交通高峰时间，减少堵车浪费的精力，从而提高员工生产力</a:t>
            </a:r>
            <a:endParaRPr lang="zh-CN" altLang="en-US" sz="3600" b="0"/>
          </a:p>
          <a:p>
            <a:pPr algn="l"/>
            <a:endParaRPr lang="zh-CN" altLang="en-US" sz="3600" b="0"/>
          </a:p>
          <a:p>
            <a:pPr algn="l"/>
            <a:r>
              <a:rPr lang="en-US" altLang="zh-CN" sz="3600"/>
              <a:t>2</a:t>
            </a:r>
            <a:r>
              <a:rPr lang="zh-CN" altLang="en-US" sz="3600"/>
              <a:t>、弹性地点：</a:t>
            </a:r>
            <a:r>
              <a:rPr lang="zh-CN" altLang="en-US" sz="3600" b="0"/>
              <a:t>包括远距工作（在家工作）、流动性工作（业务员）。这能省下办公室和设备的成本。</a:t>
            </a:r>
            <a:endParaRPr lang="zh-CN" altLang="en-US" sz="3600" b="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490855"/>
            <a:ext cx="12188825" cy="6359525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7390" y="767715"/>
            <a:ext cx="10772775" cy="57950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/>
              <a:t>先评估工作性质，再决定实施弹性工作制与否：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1</a:t>
            </a:r>
            <a:r>
              <a:rPr lang="zh-CN" altLang="en-US"/>
              <a:t>、工作本身具有多少弹性：</a:t>
            </a:r>
            <a:r>
              <a:rPr lang="zh-CN" altLang="en-US" b="0"/>
              <a:t>一定要在特定时间内完成吗？</a:t>
            </a:r>
            <a:endParaRPr lang="zh-CN" altLang="en-US" b="0"/>
          </a:p>
          <a:p>
            <a:pPr algn="l"/>
            <a:r>
              <a:rPr lang="en-US" altLang="zh-CN"/>
              <a:t>2</a:t>
            </a:r>
            <a:r>
              <a:rPr lang="zh-CN" altLang="en-US"/>
              <a:t>、员工的需求与特质：</a:t>
            </a:r>
            <a:r>
              <a:rPr lang="zh-CN" altLang="en-US" b="0"/>
              <a:t>了解员工想要怎样的弹性工作制，员工的特质又是否适用弹性工作。</a:t>
            </a:r>
            <a:endParaRPr lang="zh-CN" altLang="en-US" b="0"/>
          </a:p>
          <a:p>
            <a:pPr algn="l"/>
            <a:endParaRPr lang="zh-CN" altLang="en-US" b="0"/>
          </a:p>
          <a:p>
            <a:pPr algn="l"/>
            <a:r>
              <a:rPr lang="en-US" altLang="zh-CN"/>
              <a:t>3</a:t>
            </a:r>
            <a:r>
              <a:rPr lang="zh-CN" altLang="en-US"/>
              <a:t>、雇主获益机会：</a:t>
            </a:r>
            <a:r>
              <a:rPr lang="zh-CN" altLang="en-US" b="0"/>
              <a:t>雇主能获得怎样的收益？</a:t>
            </a:r>
            <a:endParaRPr lang="zh-CN" altLang="en-US" b="0"/>
          </a:p>
          <a:p>
            <a:pPr algn="l"/>
            <a:r>
              <a:rPr lang="en-US" altLang="zh-CN"/>
              <a:t>4</a:t>
            </a:r>
            <a:r>
              <a:rPr lang="zh-CN" altLang="en-US"/>
              <a:t>、管理方式：</a:t>
            </a:r>
            <a:r>
              <a:rPr lang="zh-CN" altLang="en-US" b="0"/>
              <a:t>能否广泛、公正、目标坚定地实施和管理弹性工作方案？</a:t>
            </a:r>
            <a:endParaRPr lang="zh-CN" altLang="en-US" b="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任意多边形 34"/>
          <p:cNvGrpSpPr/>
          <p:nvPr/>
        </p:nvGrpSpPr>
        <p:grpSpPr>
          <a:xfrm>
            <a:off x="2477728" y="2503538"/>
            <a:ext cx="1850925" cy="1850924"/>
            <a:chOff x="-1" y="-1"/>
            <a:chExt cx="1850923" cy="1850923"/>
          </a:xfrm>
        </p:grpSpPr>
        <p:sp>
          <p:nvSpPr>
            <p:cNvPr id="173" name="圆形"/>
            <p:cNvSpPr/>
            <p:nvPr/>
          </p:nvSpPr>
          <p:spPr>
            <a:xfrm>
              <a:off x="-1" y="-1"/>
              <a:ext cx="1850923" cy="1850923"/>
            </a:xfrm>
            <a:prstGeom prst="ellipse">
              <a:avLst/>
            </a:prstGeom>
            <a:solidFill>
              <a:srgbClr val="0274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01"/>
            <p:cNvSpPr/>
            <p:nvPr/>
          </p:nvSpPr>
          <p:spPr>
            <a:xfrm>
              <a:off x="0" y="326655"/>
              <a:ext cx="1850921" cy="1197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200"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9</a:t>
              </a:r>
              <a:endParaRPr lang="en-US"/>
            </a:p>
          </p:txBody>
        </p:sp>
      </p:grpSp>
      <p:sp>
        <p:nvSpPr>
          <p:cNvPr id="176" name="任意多边形 33"/>
          <p:cNvSpPr/>
          <p:nvPr/>
        </p:nvSpPr>
        <p:spPr>
          <a:xfrm>
            <a:off x="1449028" y="1053345"/>
            <a:ext cx="9293943" cy="4751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4516" y="5235"/>
                </a:moveTo>
                <a:cubicBezTo>
                  <a:pt x="2945" y="5235"/>
                  <a:pt x="1671" y="7727"/>
                  <a:pt x="1671" y="10800"/>
                </a:cubicBezTo>
                <a:cubicBezTo>
                  <a:pt x="1671" y="13873"/>
                  <a:pt x="2945" y="16365"/>
                  <a:pt x="4516" y="16365"/>
                </a:cubicBezTo>
                <a:cubicBezTo>
                  <a:pt x="6087" y="16365"/>
                  <a:pt x="7361" y="13873"/>
                  <a:pt x="7361" y="10800"/>
                </a:cubicBezTo>
                <a:cubicBezTo>
                  <a:pt x="7361" y="7727"/>
                  <a:pt x="6087" y="5235"/>
                  <a:pt x="4516" y="52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矩形 36"/>
          <p:cNvSpPr/>
          <p:nvPr/>
        </p:nvSpPr>
        <p:spPr>
          <a:xfrm>
            <a:off x="4934584" y="3115945"/>
            <a:ext cx="5252087" cy="9531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建立【忠诚度】之外的关系，把离职者视为公司的人脉网</a:t>
            </a:r>
            <a:endParaRPr lang="zh-CN"/>
          </a:p>
        </p:txBody>
      </p:sp>
      <p:sp>
        <p:nvSpPr>
          <p:cNvPr id="178" name="TextBox 76"/>
          <p:cNvSpPr/>
          <p:nvPr/>
        </p:nvSpPr>
        <p:spPr>
          <a:xfrm>
            <a:off x="4934585" y="2470150"/>
            <a:ext cx="4090035" cy="6451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>
                <a:sym typeface="+mn-ea"/>
              </a:rPr>
              <a:t>社群化人才管理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490855"/>
            <a:ext cx="12188825" cy="1976755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7390" y="599440"/>
            <a:ext cx="10772775" cy="15316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相比于旧世代的工作者一生只有</a:t>
            </a:r>
            <a:r>
              <a:rPr lang="en-US" altLang="zh-CN" sz="3600"/>
              <a:t>1</a:t>
            </a:r>
            <a:r>
              <a:rPr lang="zh-CN" altLang="en-US" sz="3600"/>
              <a:t>到</a:t>
            </a:r>
            <a:r>
              <a:rPr lang="en-US" altLang="zh-CN" sz="3600"/>
              <a:t>2</a:t>
            </a:r>
            <a:r>
              <a:rPr lang="zh-CN" altLang="en-US" sz="3600"/>
              <a:t>个雇主，新世代工作者一生估计将拥有</a:t>
            </a:r>
            <a:r>
              <a:rPr lang="en-US" altLang="zh-CN" sz="3600"/>
              <a:t>15</a:t>
            </a:r>
            <a:r>
              <a:rPr lang="zh-CN" altLang="en-US" sz="3600"/>
              <a:t>到</a:t>
            </a:r>
            <a:r>
              <a:rPr lang="en-US" altLang="zh-CN" sz="3600"/>
              <a:t>16</a:t>
            </a:r>
            <a:r>
              <a:rPr lang="zh-CN" altLang="en-US" sz="3600"/>
              <a:t>个老板。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3144520"/>
            <a:ext cx="1490345" cy="1073150"/>
          </a:xfrm>
          <a:prstGeom prst="rect">
            <a:avLst/>
          </a:prstGeom>
        </p:spPr>
      </p:pic>
      <p:pic>
        <p:nvPicPr>
          <p:cNvPr id="4" name="图片 3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4354195"/>
            <a:ext cx="1490345" cy="1073150"/>
          </a:xfrm>
          <a:prstGeom prst="rect">
            <a:avLst/>
          </a:prstGeom>
        </p:spPr>
      </p:pic>
      <p:pic>
        <p:nvPicPr>
          <p:cNvPr id="5" name="图片 4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4110" y="2892425"/>
            <a:ext cx="1490345" cy="1073150"/>
          </a:xfrm>
          <a:prstGeom prst="rect">
            <a:avLst/>
          </a:prstGeom>
        </p:spPr>
      </p:pic>
      <p:pic>
        <p:nvPicPr>
          <p:cNvPr id="6" name="图片 5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4725" y="3965575"/>
            <a:ext cx="1490345" cy="1073150"/>
          </a:xfrm>
          <a:prstGeom prst="rect">
            <a:avLst/>
          </a:prstGeom>
        </p:spPr>
      </p:pic>
      <p:pic>
        <p:nvPicPr>
          <p:cNvPr id="7" name="图片 6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4110" y="4886325"/>
            <a:ext cx="1490345" cy="1073150"/>
          </a:xfrm>
          <a:prstGeom prst="rect">
            <a:avLst/>
          </a:prstGeom>
        </p:spPr>
      </p:pic>
      <p:pic>
        <p:nvPicPr>
          <p:cNvPr id="8" name="图片 7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785" y="2892425"/>
            <a:ext cx="1490345" cy="1073150"/>
          </a:xfrm>
          <a:prstGeom prst="rect">
            <a:avLst/>
          </a:prstGeom>
        </p:spPr>
      </p:pic>
      <p:pic>
        <p:nvPicPr>
          <p:cNvPr id="9" name="图片 8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400" y="3965575"/>
            <a:ext cx="1490345" cy="1073150"/>
          </a:xfrm>
          <a:prstGeom prst="rect">
            <a:avLst/>
          </a:prstGeom>
        </p:spPr>
      </p:pic>
      <p:pic>
        <p:nvPicPr>
          <p:cNvPr id="10" name="图片 9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785" y="4886325"/>
            <a:ext cx="1490345" cy="1073150"/>
          </a:xfrm>
          <a:prstGeom prst="rect">
            <a:avLst/>
          </a:prstGeom>
        </p:spPr>
      </p:pic>
      <p:pic>
        <p:nvPicPr>
          <p:cNvPr id="11" name="图片 10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9780" y="2892425"/>
            <a:ext cx="1490345" cy="1073150"/>
          </a:xfrm>
          <a:prstGeom prst="rect">
            <a:avLst/>
          </a:prstGeom>
        </p:spPr>
      </p:pic>
      <p:pic>
        <p:nvPicPr>
          <p:cNvPr id="12" name="图片 1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0395" y="3965575"/>
            <a:ext cx="1490345" cy="1073150"/>
          </a:xfrm>
          <a:prstGeom prst="rect">
            <a:avLst/>
          </a:prstGeom>
        </p:spPr>
      </p:pic>
      <p:pic>
        <p:nvPicPr>
          <p:cNvPr id="13" name="图片 12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9780" y="4886325"/>
            <a:ext cx="1490345" cy="1073150"/>
          </a:xfrm>
          <a:prstGeom prst="rect">
            <a:avLst/>
          </a:prstGeom>
        </p:spPr>
      </p:pic>
      <p:pic>
        <p:nvPicPr>
          <p:cNvPr id="14" name="图片 13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115" y="2972435"/>
            <a:ext cx="1490345" cy="1073150"/>
          </a:xfrm>
          <a:prstGeom prst="rect">
            <a:avLst/>
          </a:prstGeom>
        </p:spPr>
      </p:pic>
      <p:pic>
        <p:nvPicPr>
          <p:cNvPr id="15" name="图片 14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9730" y="4045585"/>
            <a:ext cx="1490345" cy="1073150"/>
          </a:xfrm>
          <a:prstGeom prst="rect">
            <a:avLst/>
          </a:prstGeom>
        </p:spPr>
      </p:pic>
      <p:pic>
        <p:nvPicPr>
          <p:cNvPr id="16" name="图片 15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115" y="4966335"/>
            <a:ext cx="1490345" cy="1073150"/>
          </a:xfrm>
          <a:prstGeom prst="rect">
            <a:avLst/>
          </a:prstGeom>
        </p:spPr>
      </p:pic>
      <p:pic>
        <p:nvPicPr>
          <p:cNvPr id="17" name="图片 16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0" y="2972435"/>
            <a:ext cx="1490345" cy="1073150"/>
          </a:xfrm>
          <a:prstGeom prst="rect">
            <a:avLst/>
          </a:prstGeom>
        </p:spPr>
      </p:pic>
      <p:pic>
        <p:nvPicPr>
          <p:cNvPr id="18" name="图片 17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665" y="4045585"/>
            <a:ext cx="1490345" cy="1073150"/>
          </a:xfrm>
          <a:prstGeom prst="rect">
            <a:avLst/>
          </a:prstGeom>
        </p:spPr>
      </p:pic>
      <p:pic>
        <p:nvPicPr>
          <p:cNvPr id="19" name="图片 18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0" y="4966335"/>
            <a:ext cx="1490345" cy="10731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342005" y="3780790"/>
            <a:ext cx="134302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V.S</a:t>
            </a:r>
            <a:endParaRPr lang="en-US" altLang="zh-CN" sz="6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-635" y="599440"/>
            <a:ext cx="12188825" cy="5971540"/>
          </a:xfrm>
          <a:prstGeom prst="rect">
            <a:avLst/>
          </a:prstGeom>
          <a:solidFill>
            <a:srgbClr val="0396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263525" y="767715"/>
            <a:ext cx="11065510" cy="44119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3600"/>
              <a:t>在以往的时代里，企业与员工达成一种默契，以终身雇佣换取工作者的忠诚服务。</a:t>
            </a:r>
            <a:endParaRPr lang="zh-CN" altLang="en-US" sz="3600"/>
          </a:p>
          <a:p>
            <a:pPr algn="l"/>
            <a:endParaRPr lang="zh-CN" altLang="en-US" sz="3600"/>
          </a:p>
          <a:p>
            <a:pPr algn="l"/>
            <a:r>
              <a:rPr lang="zh-CN" altLang="en-US" sz="3600"/>
              <a:t>但在企业把组织精简当成消减成本常用手段的今天，明显不适用了。这等于鼓励员工作为【自由工作者】，一有好的机会就跳槽。</a:t>
            </a:r>
            <a:endParaRPr lang="zh-CN" altLang="en-US" sz="36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pic>
        <p:nvPicPr>
          <p:cNvPr id="2" name="图片 1" descr="timg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5535" y="4424045"/>
            <a:ext cx="3048635" cy="21469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-39370"/>
            <a:ext cx="12152630" cy="6833235"/>
          </a:xfrm>
          <a:prstGeom prst="rect">
            <a:avLst/>
          </a:prstGeom>
        </p:spPr>
      </p:pic>
      <p:sp>
        <p:nvSpPr>
          <p:cNvPr id="351" name="TextBox 76"/>
          <p:cNvSpPr/>
          <p:nvPr/>
        </p:nvSpPr>
        <p:spPr>
          <a:xfrm>
            <a:off x="281305" y="97155"/>
            <a:ext cx="10772775" cy="32105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>
                <a:solidFill>
                  <a:schemeClr val="tx1"/>
                </a:solidFill>
              </a:rPr>
              <a:t>因此要彻底防止人才流失是不可能的。</a:t>
            </a:r>
            <a:endParaRPr lang="zh-CN" altLang="en-US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</a:rPr>
              <a:t>更好的处理问题的方法是：在与新世代员工共事的时间里，努力与他们建立【忠诚度】之外的紧密关系，尽可能延长彼此互动的时间。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25400"/>
            <a:ext cx="12189460" cy="7051675"/>
          </a:xfrm>
          <a:prstGeom prst="rect">
            <a:avLst/>
          </a:prstGeom>
        </p:spPr>
      </p:pic>
      <p:sp>
        <p:nvSpPr>
          <p:cNvPr id="350" name="矩形 2"/>
          <p:cNvSpPr/>
          <p:nvPr/>
        </p:nvSpPr>
        <p:spPr>
          <a:xfrm>
            <a:off x="1905" y="1132840"/>
            <a:ext cx="12188825" cy="570230"/>
          </a:xfrm>
          <a:prstGeom prst="rect">
            <a:avLst/>
          </a:prstGeom>
          <a:solidFill>
            <a:srgbClr val="FBEAB7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9930" y="1132840"/>
            <a:ext cx="10772775" cy="5708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rgbClr val="6E685A"/>
                </a:solidFill>
              </a:rPr>
              <a:t>入职时：主动给新人全面支援管道，不要只给入职说明书</a:t>
            </a:r>
            <a:endParaRPr lang="zh-CN" altLang="en-US" sz="2400" b="0">
              <a:solidFill>
                <a:srgbClr val="6E685A"/>
              </a:solidFill>
            </a:endParaRP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4510" y="312420"/>
            <a:ext cx="4560570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如何较好的建立关系呢？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1905" y="2852420"/>
            <a:ext cx="12188825" cy="4015105"/>
          </a:xfrm>
          <a:prstGeom prst="rect">
            <a:avLst/>
          </a:prstGeom>
          <a:solidFill>
            <a:srgbClr val="FBEAB7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TextBox 76"/>
          <p:cNvSpPr/>
          <p:nvPr/>
        </p:nvSpPr>
        <p:spPr>
          <a:xfrm>
            <a:off x="709930" y="2852420"/>
            <a:ext cx="10772775" cy="2009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rgbClr val="6E685A"/>
                </a:solidFill>
              </a:rPr>
              <a:t>据统计：重新雇佣离职员工的成本是雇佣新员工的一半，【回锅者】上班后的第一季生产力会高出</a:t>
            </a:r>
            <a:r>
              <a:rPr lang="en-US" altLang="zh-CN" sz="2400" b="0">
                <a:solidFill>
                  <a:srgbClr val="6E685A"/>
                </a:solidFill>
              </a:rPr>
              <a:t>40%</a:t>
            </a:r>
            <a:r>
              <a:rPr lang="zh-CN" altLang="en-US" sz="2400" b="0">
                <a:solidFill>
                  <a:srgbClr val="6E685A"/>
                </a:solidFill>
              </a:rPr>
              <a:t>，在职期间也会更久。</a:t>
            </a:r>
            <a:endParaRPr lang="zh-CN" altLang="en-US" sz="2400" b="0">
              <a:solidFill>
                <a:srgbClr val="6E685A"/>
              </a:solidFill>
            </a:endParaRPr>
          </a:p>
          <a:p>
            <a:pPr algn="l"/>
            <a:endParaRPr lang="zh-CN" altLang="en-US" sz="2400" b="0">
              <a:solidFill>
                <a:srgbClr val="6E685A"/>
              </a:solidFill>
            </a:endParaRPr>
          </a:p>
          <a:p>
            <a:pPr algn="l"/>
            <a:r>
              <a:rPr lang="zh-CN" altLang="en-US" sz="2400" b="0">
                <a:solidFill>
                  <a:srgbClr val="6E685A"/>
                </a:solidFill>
              </a:rPr>
              <a:t>让离职员工成为【回锅者】可以这么做：</a:t>
            </a:r>
            <a:endParaRPr lang="zh-CN" altLang="en-US" sz="2400" b="0">
              <a:solidFill>
                <a:srgbClr val="6E685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960" y="1955800"/>
            <a:ext cx="8624570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【回锅者】生产力更高，请与前员工维持好关系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10" name="TextBox 76"/>
          <p:cNvSpPr/>
          <p:nvPr/>
        </p:nvSpPr>
        <p:spPr>
          <a:xfrm>
            <a:off x="709930" y="5057775"/>
            <a:ext cx="10772775" cy="11703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sz="1800">
                <a:solidFill>
                  <a:srgbClr val="6E685A"/>
                </a:solidFill>
              </a:rPr>
              <a:t>1</a:t>
            </a:r>
            <a:r>
              <a:rPr lang="zh-CN" altLang="en-US" sz="1800">
                <a:solidFill>
                  <a:srgbClr val="6E685A"/>
                </a:solidFill>
              </a:rPr>
              <a:t>、友善告别</a:t>
            </a:r>
            <a:endParaRPr lang="zh-CN" altLang="en-US" sz="1800">
              <a:solidFill>
                <a:srgbClr val="6E685A"/>
              </a:solidFill>
            </a:endParaRPr>
          </a:p>
          <a:p>
            <a:pPr algn="l"/>
            <a:r>
              <a:rPr lang="en-US" altLang="zh-CN" sz="1800">
                <a:solidFill>
                  <a:srgbClr val="6E685A"/>
                </a:solidFill>
              </a:rPr>
              <a:t>2</a:t>
            </a:r>
            <a:r>
              <a:rPr lang="zh-CN" altLang="en-US" sz="1800">
                <a:solidFill>
                  <a:srgbClr val="6E685A"/>
                </a:solidFill>
              </a:rPr>
              <a:t>、校友机制</a:t>
            </a:r>
            <a:endParaRPr lang="zh-CN" altLang="en-US" sz="1800">
              <a:solidFill>
                <a:srgbClr val="6E685A"/>
              </a:solidFill>
            </a:endParaRPr>
          </a:p>
          <a:p>
            <a:pPr algn="l"/>
            <a:r>
              <a:rPr lang="en-US" altLang="zh-CN" sz="1800">
                <a:solidFill>
                  <a:srgbClr val="6E685A"/>
                </a:solidFill>
              </a:rPr>
              <a:t>3</a:t>
            </a:r>
            <a:r>
              <a:rPr lang="zh-CN" altLang="en-US" sz="1800">
                <a:solidFill>
                  <a:srgbClr val="6E685A"/>
                </a:solidFill>
              </a:rPr>
              <a:t>、庆祝回归</a:t>
            </a:r>
            <a:endParaRPr lang="zh-CN" altLang="en-US" sz="1800">
              <a:solidFill>
                <a:srgbClr val="6E685A"/>
              </a:solidFill>
            </a:endParaRP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Box 76"/>
          <p:cNvSpPr/>
          <p:nvPr/>
        </p:nvSpPr>
        <p:spPr>
          <a:xfrm>
            <a:off x="422910" y="386715"/>
            <a:ext cx="10772775" cy="48901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sz="3600">
                <a:solidFill>
                  <a:schemeClr val="tx1"/>
                </a:solidFill>
              </a:rPr>
              <a:t>1</a:t>
            </a:r>
            <a:r>
              <a:rPr lang="zh-CN" altLang="en-US" sz="3600">
                <a:solidFill>
                  <a:schemeClr val="tx1"/>
                </a:solidFill>
              </a:rPr>
              <a:t>、友善告别</a:t>
            </a:r>
            <a:endParaRPr lang="zh-CN" altLang="en-US" sz="3600">
              <a:solidFill>
                <a:schemeClr val="tx1"/>
              </a:solidFill>
            </a:endParaRPr>
          </a:p>
          <a:p>
            <a:pPr algn="l"/>
            <a:endParaRPr lang="zh-CN" altLang="en-US" sz="36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要让人才回流，领导者首先应该设</a:t>
            </a:r>
            <a:r>
              <a:rPr lang="zh-CN" altLang="en-US" sz="2800">
                <a:solidFill>
                  <a:schemeClr val="bg1"/>
                </a:solidFill>
              </a:rPr>
              <a:t>法得</a:t>
            </a:r>
            <a:r>
              <a:rPr lang="zh-CN" altLang="en-US" sz="2800">
                <a:solidFill>
                  <a:schemeClr val="tx1"/>
                </a:solidFill>
              </a:rPr>
              <a:t>到离职员工的好评（不要催促不要只这门让他走、举办欢送会</a:t>
            </a:r>
            <a:r>
              <a:rPr lang="en-US" altLang="zh-CN" sz="2800">
                <a:solidFill>
                  <a:schemeClr val="tx1"/>
                </a:solidFill>
              </a:rPr>
              <a:t>....</a:t>
            </a:r>
            <a:r>
              <a:rPr lang="zh-CN" altLang="en-US" sz="2800">
                <a:solidFill>
                  <a:schemeClr val="tx1"/>
                </a:solidFill>
              </a:rPr>
              <a:t>）</a:t>
            </a:r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进行离职访谈，谈论离职原因或是</a:t>
            </a:r>
            <a:r>
              <a:rPr lang="zh-CN" altLang="en-US" sz="2800">
                <a:solidFill>
                  <a:schemeClr val="bg1"/>
                </a:solidFill>
              </a:rPr>
              <a:t>未</a:t>
            </a:r>
            <a:r>
              <a:rPr lang="zh-CN" altLang="en-US" sz="2800">
                <a:solidFill>
                  <a:schemeClr val="tx1"/>
                </a:solidFill>
              </a:rPr>
              <a:t>来计划。管理者应当将访谈视为一次学习机会</a:t>
            </a:r>
            <a:endParaRPr lang="zh-CN" altLang="en-US" sz="2800">
              <a:solidFill>
                <a:schemeClr val="tx1"/>
              </a:solidFill>
            </a:endParaRP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3810"/>
            <a:ext cx="12189460" cy="6899275"/>
          </a:xfrm>
          <a:prstGeom prst="rect">
            <a:avLst/>
          </a:prstGeom>
        </p:spPr>
      </p:pic>
      <p:sp>
        <p:nvSpPr>
          <p:cNvPr id="350" name="矩形 2"/>
          <p:cNvSpPr/>
          <p:nvPr/>
        </p:nvSpPr>
        <p:spPr>
          <a:xfrm>
            <a:off x="-635" y="4414520"/>
            <a:ext cx="12188825" cy="2509520"/>
          </a:xfrm>
          <a:prstGeom prst="rect">
            <a:avLst/>
          </a:prstGeom>
          <a:solidFill>
            <a:srgbClr val="0396D9">
              <a:alpha val="5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7390" y="4414520"/>
            <a:ext cx="10772775" cy="221488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3600"/>
              <a:t>2</a:t>
            </a:r>
            <a:r>
              <a:rPr lang="zh-CN" altLang="en-US" sz="3600"/>
              <a:t>、校友机制</a:t>
            </a:r>
            <a:r>
              <a:rPr lang="en-US" altLang="zh-CN" sz="3600"/>
              <a:t>	</a:t>
            </a:r>
            <a:endParaRPr lang="zh-CN" altLang="en-US" sz="3600"/>
          </a:p>
          <a:p>
            <a:pPr algn="l">
              <a:lnSpc>
                <a:spcPct val="150000"/>
              </a:lnSpc>
            </a:pPr>
            <a:r>
              <a:rPr lang="zh-CN" altLang="en-US" sz="2800"/>
              <a:t>组成离职员工的【校友会】，当成企业外部的一份子（麦肯锡至今已拥有</a:t>
            </a:r>
            <a:r>
              <a:rPr lang="en-US" altLang="zh-CN" sz="2800"/>
              <a:t>2</a:t>
            </a:r>
            <a:r>
              <a:rPr lang="zh-CN" altLang="en-US" sz="2800"/>
              <a:t>万</a:t>
            </a:r>
            <a:r>
              <a:rPr lang="en-US" altLang="zh-CN" sz="2800"/>
              <a:t>4000</a:t>
            </a:r>
            <a:r>
              <a:rPr lang="zh-CN" altLang="en-US" sz="2800"/>
              <a:t>人的校友会网络）</a:t>
            </a:r>
            <a:endParaRPr lang="zh-CN" altLang="en-US" sz="28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Box 76"/>
          <p:cNvSpPr/>
          <p:nvPr/>
        </p:nvSpPr>
        <p:spPr>
          <a:xfrm>
            <a:off x="1083879" y="343906"/>
            <a:ext cx="3456941" cy="510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晋升冲突——新世代员工</a:t>
            </a:r>
          </a:p>
        </p:txBody>
      </p:sp>
      <p:sp>
        <p:nvSpPr>
          <p:cNvPr id="208" name="等腰三角形 5"/>
          <p:cNvSpPr/>
          <p:nvPr/>
        </p:nvSpPr>
        <p:spPr>
          <a:xfrm rot="5400000" flipH="1">
            <a:off x="213732" y="252824"/>
            <a:ext cx="772738" cy="666154"/>
          </a:xfrm>
          <a:prstGeom prst="triangle">
            <a:avLst/>
          </a:prstGeom>
          <a:solidFill>
            <a:srgbClr val="0274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37" name="组合 1"/>
          <p:cNvGrpSpPr/>
          <p:nvPr/>
        </p:nvGrpSpPr>
        <p:grpSpPr>
          <a:xfrm>
            <a:off x="1148615" y="1711594"/>
            <a:ext cx="9586594" cy="3941446"/>
            <a:chOff x="0" y="0"/>
            <a:chExt cx="9586593" cy="3941445"/>
          </a:xfrm>
        </p:grpSpPr>
        <p:sp>
          <p:nvSpPr>
            <p:cNvPr id="209" name="任意多边形 23"/>
            <p:cNvSpPr/>
            <p:nvPr/>
          </p:nvSpPr>
          <p:spPr>
            <a:xfrm rot="16200000" flipH="1">
              <a:off x="4710833" y="0"/>
              <a:ext cx="2286001" cy="22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5480" y="21600"/>
                  </a:lnTo>
                  <a:cubicBezTo>
                    <a:pt x="15480" y="13051"/>
                    <a:pt x="8549" y="6120"/>
                    <a:pt x="0" y="6120"/>
                  </a:cubicBezTo>
                  <a:close/>
                </a:path>
              </a:pathLst>
            </a:custGeom>
            <a:solidFill>
              <a:srgbClr val="0274A8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</a:p>
          </p:txBody>
        </p:sp>
        <p:sp>
          <p:nvSpPr>
            <p:cNvPr id="210" name="任意多边形 24"/>
            <p:cNvSpPr/>
            <p:nvPr/>
          </p:nvSpPr>
          <p:spPr>
            <a:xfrm rot="5400000">
              <a:off x="3067770" y="0"/>
              <a:ext cx="2286001" cy="22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5480" y="21600"/>
                  </a:lnTo>
                  <a:cubicBezTo>
                    <a:pt x="15480" y="13051"/>
                    <a:pt x="8549" y="6120"/>
                    <a:pt x="0" y="6120"/>
                  </a:cubicBezTo>
                  <a:close/>
                </a:path>
              </a:pathLst>
            </a:custGeom>
            <a:solidFill>
              <a:srgbClr val="0396D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</a:p>
          </p:txBody>
        </p:sp>
        <p:sp>
          <p:nvSpPr>
            <p:cNvPr id="211" name="任意多边形 25"/>
            <p:cNvSpPr/>
            <p:nvPr/>
          </p:nvSpPr>
          <p:spPr>
            <a:xfrm rot="16200000">
              <a:off x="4710833" y="1655445"/>
              <a:ext cx="2286001" cy="22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5480" y="21600"/>
                  </a:lnTo>
                  <a:cubicBezTo>
                    <a:pt x="15480" y="13051"/>
                    <a:pt x="8549" y="6120"/>
                    <a:pt x="0" y="6120"/>
                  </a:cubicBezTo>
                  <a:close/>
                </a:path>
              </a:pathLst>
            </a:custGeom>
            <a:solidFill>
              <a:srgbClr val="0396D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</a:p>
          </p:txBody>
        </p:sp>
        <p:sp>
          <p:nvSpPr>
            <p:cNvPr id="212" name="任意多边形 26"/>
            <p:cNvSpPr/>
            <p:nvPr/>
          </p:nvSpPr>
          <p:spPr>
            <a:xfrm rot="5400000" flipH="1">
              <a:off x="3067770" y="1655445"/>
              <a:ext cx="2286001" cy="22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lnTo>
                    <a:pt x="15480" y="21600"/>
                  </a:lnTo>
                  <a:cubicBezTo>
                    <a:pt x="15480" y="13051"/>
                    <a:pt x="8549" y="6120"/>
                    <a:pt x="0" y="6120"/>
                  </a:cubicBezTo>
                  <a:close/>
                </a:path>
              </a:pathLst>
            </a:custGeom>
            <a:solidFill>
              <a:srgbClr val="0274A8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3B3838"/>
                  </a:solidFill>
                </a:defRPr>
              </a:pPr>
            </a:p>
          </p:txBody>
        </p:sp>
        <p:grpSp>
          <p:nvGrpSpPr>
            <p:cNvPr id="216" name="组合 27"/>
            <p:cNvGrpSpPr/>
            <p:nvPr/>
          </p:nvGrpSpPr>
          <p:grpSpPr>
            <a:xfrm>
              <a:off x="4874036" y="131511"/>
              <a:ext cx="333376" cy="277814"/>
              <a:chOff x="0" y="0"/>
              <a:chExt cx="333374" cy="277813"/>
            </a:xfrm>
          </p:grpSpPr>
          <p:sp>
            <p:nvSpPr>
              <p:cNvPr id="213" name="Freeform 285"/>
              <p:cNvSpPr/>
              <p:nvPr/>
            </p:nvSpPr>
            <p:spPr>
              <a:xfrm>
                <a:off x="77787" y="38100"/>
                <a:ext cx="15876" cy="236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21257"/>
                      <a:pt x="0" y="20914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343"/>
                      <a:pt x="5400" y="0"/>
                      <a:pt x="10800" y="0"/>
                    </a:cubicBezTo>
                    <a:cubicBezTo>
                      <a:pt x="21600" y="0"/>
                      <a:pt x="21600" y="343"/>
                      <a:pt x="21600" y="686"/>
                    </a:cubicBezTo>
                    <a:cubicBezTo>
                      <a:pt x="21600" y="20914"/>
                      <a:pt x="21600" y="20914"/>
                      <a:pt x="21600" y="20914"/>
                    </a:cubicBezTo>
                    <a:cubicBezTo>
                      <a:pt x="21600" y="21257"/>
                      <a:pt x="21600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14" name="Freeform 286"/>
              <p:cNvSpPr/>
              <p:nvPr/>
            </p:nvSpPr>
            <p:spPr>
              <a:xfrm>
                <a:off x="119062" y="74612"/>
                <a:ext cx="165101" cy="165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09" y="21600"/>
                      <a:pt x="0" y="16691"/>
                      <a:pt x="0" y="10800"/>
                    </a:cubicBezTo>
                    <a:cubicBezTo>
                      <a:pt x="0" y="4909"/>
                      <a:pt x="4909" y="0"/>
                      <a:pt x="10800" y="0"/>
                    </a:cubicBezTo>
                    <a:cubicBezTo>
                      <a:pt x="16691" y="0"/>
                      <a:pt x="21600" y="4909"/>
                      <a:pt x="21600" y="10800"/>
                    </a:cubicBezTo>
                    <a:cubicBezTo>
                      <a:pt x="21600" y="16691"/>
                      <a:pt x="16691" y="21600"/>
                      <a:pt x="10800" y="21600"/>
                    </a:cubicBezTo>
                    <a:close/>
                    <a:moveTo>
                      <a:pt x="10800" y="1964"/>
                    </a:moveTo>
                    <a:cubicBezTo>
                      <a:pt x="5891" y="1964"/>
                      <a:pt x="1964" y="5891"/>
                      <a:pt x="1964" y="10800"/>
                    </a:cubicBezTo>
                    <a:cubicBezTo>
                      <a:pt x="1964" y="15709"/>
                      <a:pt x="5891" y="19636"/>
                      <a:pt x="10800" y="19636"/>
                    </a:cubicBezTo>
                    <a:cubicBezTo>
                      <a:pt x="15709" y="19636"/>
                      <a:pt x="19636" y="15709"/>
                      <a:pt x="19636" y="10800"/>
                    </a:cubicBezTo>
                    <a:cubicBezTo>
                      <a:pt x="19636" y="5891"/>
                      <a:pt x="15709" y="1964"/>
                      <a:pt x="10800" y="19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15" name="Freeform 287"/>
              <p:cNvSpPr/>
              <p:nvPr/>
            </p:nvSpPr>
            <p:spPr>
              <a:xfrm>
                <a:off x="-1" y="-1"/>
                <a:ext cx="333376" cy="277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01" y="21600"/>
                    </a:moveTo>
                    <a:cubicBezTo>
                      <a:pt x="1699" y="21600"/>
                      <a:pt x="1699" y="21600"/>
                      <a:pt x="1699" y="21600"/>
                    </a:cubicBezTo>
                    <a:cubicBezTo>
                      <a:pt x="728" y="21600"/>
                      <a:pt x="0" y="20432"/>
                      <a:pt x="0" y="19265"/>
                    </a:cubicBezTo>
                    <a:cubicBezTo>
                      <a:pt x="0" y="5254"/>
                      <a:pt x="0" y="5254"/>
                      <a:pt x="0" y="5254"/>
                    </a:cubicBezTo>
                    <a:cubicBezTo>
                      <a:pt x="0" y="3795"/>
                      <a:pt x="728" y="2919"/>
                      <a:pt x="1699" y="2919"/>
                    </a:cubicBezTo>
                    <a:cubicBezTo>
                      <a:pt x="7766" y="2919"/>
                      <a:pt x="7766" y="2919"/>
                      <a:pt x="7766" y="2919"/>
                    </a:cubicBezTo>
                    <a:cubicBezTo>
                      <a:pt x="9708" y="292"/>
                      <a:pt x="9708" y="292"/>
                      <a:pt x="9708" y="292"/>
                    </a:cubicBezTo>
                    <a:cubicBezTo>
                      <a:pt x="9708" y="0"/>
                      <a:pt x="9951" y="0"/>
                      <a:pt x="9951" y="0"/>
                    </a:cubicBezTo>
                    <a:cubicBezTo>
                      <a:pt x="16018" y="0"/>
                      <a:pt x="16018" y="0"/>
                      <a:pt x="16018" y="0"/>
                    </a:cubicBezTo>
                    <a:cubicBezTo>
                      <a:pt x="16261" y="0"/>
                      <a:pt x="16503" y="0"/>
                      <a:pt x="16503" y="292"/>
                    </a:cubicBezTo>
                    <a:cubicBezTo>
                      <a:pt x="18202" y="2919"/>
                      <a:pt x="18202" y="2919"/>
                      <a:pt x="18202" y="2919"/>
                    </a:cubicBezTo>
                    <a:cubicBezTo>
                      <a:pt x="19901" y="2919"/>
                      <a:pt x="19901" y="2919"/>
                      <a:pt x="19901" y="2919"/>
                    </a:cubicBezTo>
                    <a:cubicBezTo>
                      <a:pt x="20872" y="2919"/>
                      <a:pt x="21600" y="3795"/>
                      <a:pt x="21600" y="5254"/>
                    </a:cubicBezTo>
                    <a:cubicBezTo>
                      <a:pt x="21600" y="19265"/>
                      <a:pt x="21600" y="19265"/>
                      <a:pt x="21600" y="19265"/>
                    </a:cubicBezTo>
                    <a:cubicBezTo>
                      <a:pt x="21600" y="20432"/>
                      <a:pt x="20872" y="21600"/>
                      <a:pt x="19901" y="21600"/>
                    </a:cubicBezTo>
                    <a:close/>
                    <a:moveTo>
                      <a:pt x="1699" y="4086"/>
                    </a:moveTo>
                    <a:cubicBezTo>
                      <a:pt x="1213" y="4086"/>
                      <a:pt x="971" y="4670"/>
                      <a:pt x="971" y="5254"/>
                    </a:cubicBezTo>
                    <a:cubicBezTo>
                      <a:pt x="971" y="19265"/>
                      <a:pt x="971" y="19265"/>
                      <a:pt x="971" y="19265"/>
                    </a:cubicBezTo>
                    <a:cubicBezTo>
                      <a:pt x="971" y="19849"/>
                      <a:pt x="1213" y="20432"/>
                      <a:pt x="1699" y="20432"/>
                    </a:cubicBezTo>
                    <a:cubicBezTo>
                      <a:pt x="19901" y="20432"/>
                      <a:pt x="19901" y="20432"/>
                      <a:pt x="19901" y="20432"/>
                    </a:cubicBezTo>
                    <a:cubicBezTo>
                      <a:pt x="20144" y="20432"/>
                      <a:pt x="20629" y="19849"/>
                      <a:pt x="20629" y="19265"/>
                    </a:cubicBezTo>
                    <a:cubicBezTo>
                      <a:pt x="20629" y="5254"/>
                      <a:pt x="20629" y="5254"/>
                      <a:pt x="20629" y="5254"/>
                    </a:cubicBezTo>
                    <a:cubicBezTo>
                      <a:pt x="20629" y="4670"/>
                      <a:pt x="20144" y="4086"/>
                      <a:pt x="19901" y="4086"/>
                    </a:cubicBezTo>
                    <a:cubicBezTo>
                      <a:pt x="17960" y="4086"/>
                      <a:pt x="17960" y="4086"/>
                      <a:pt x="17960" y="4086"/>
                    </a:cubicBezTo>
                    <a:cubicBezTo>
                      <a:pt x="17960" y="4086"/>
                      <a:pt x="17717" y="4086"/>
                      <a:pt x="17717" y="3795"/>
                    </a:cubicBezTo>
                    <a:cubicBezTo>
                      <a:pt x="15775" y="1168"/>
                      <a:pt x="15775" y="1168"/>
                      <a:pt x="15775" y="1168"/>
                    </a:cubicBezTo>
                    <a:cubicBezTo>
                      <a:pt x="10193" y="1168"/>
                      <a:pt x="10193" y="1168"/>
                      <a:pt x="10193" y="1168"/>
                    </a:cubicBezTo>
                    <a:cubicBezTo>
                      <a:pt x="8494" y="3795"/>
                      <a:pt x="8494" y="3795"/>
                      <a:pt x="8494" y="3795"/>
                    </a:cubicBezTo>
                    <a:cubicBezTo>
                      <a:pt x="8494" y="4086"/>
                      <a:pt x="8252" y="4086"/>
                      <a:pt x="8009" y="4086"/>
                    </a:cubicBezTo>
                    <a:cubicBezTo>
                      <a:pt x="1699" y="4086"/>
                      <a:pt x="1699" y="4086"/>
                      <a:pt x="1699" y="40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</p:grpSp>
        <p:grpSp>
          <p:nvGrpSpPr>
            <p:cNvPr id="220" name="组合 31"/>
            <p:cNvGrpSpPr/>
            <p:nvPr/>
          </p:nvGrpSpPr>
          <p:grpSpPr>
            <a:xfrm>
              <a:off x="3145165" y="1805568"/>
              <a:ext cx="325325" cy="327026"/>
              <a:chOff x="0" y="0"/>
              <a:chExt cx="325323" cy="327025"/>
            </a:xfrm>
          </p:grpSpPr>
          <p:sp>
            <p:nvSpPr>
              <p:cNvPr id="217" name="Freeform 368"/>
              <p:cNvSpPr/>
              <p:nvPr/>
            </p:nvSpPr>
            <p:spPr>
              <a:xfrm>
                <a:off x="0" y="0"/>
                <a:ext cx="325324" cy="32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8" h="21600" extrusionOk="0">
                    <a:moveTo>
                      <a:pt x="9222" y="21600"/>
                    </a:moveTo>
                    <a:cubicBezTo>
                      <a:pt x="8980" y="21600"/>
                      <a:pt x="8980" y="21600"/>
                      <a:pt x="8980" y="21600"/>
                    </a:cubicBezTo>
                    <a:cubicBezTo>
                      <a:pt x="8737" y="21352"/>
                      <a:pt x="8737" y="21103"/>
                      <a:pt x="8737" y="21103"/>
                    </a:cubicBezTo>
                    <a:cubicBezTo>
                      <a:pt x="9708" y="19117"/>
                      <a:pt x="9222" y="16634"/>
                      <a:pt x="8009" y="14897"/>
                    </a:cubicBezTo>
                    <a:cubicBezTo>
                      <a:pt x="7766" y="14897"/>
                      <a:pt x="7524" y="14897"/>
                      <a:pt x="7038" y="14897"/>
                    </a:cubicBezTo>
                    <a:cubicBezTo>
                      <a:pt x="7038" y="14648"/>
                      <a:pt x="6796" y="14648"/>
                      <a:pt x="6796" y="14400"/>
                    </a:cubicBezTo>
                    <a:cubicBezTo>
                      <a:pt x="6796" y="14152"/>
                      <a:pt x="6553" y="13655"/>
                      <a:pt x="6553" y="13407"/>
                    </a:cubicBezTo>
                    <a:cubicBezTo>
                      <a:pt x="4854" y="12166"/>
                      <a:pt x="2670" y="11917"/>
                      <a:pt x="728" y="12662"/>
                    </a:cubicBezTo>
                    <a:cubicBezTo>
                      <a:pt x="485" y="12910"/>
                      <a:pt x="243" y="12662"/>
                      <a:pt x="243" y="12662"/>
                    </a:cubicBezTo>
                    <a:cubicBezTo>
                      <a:pt x="0" y="12414"/>
                      <a:pt x="0" y="12166"/>
                      <a:pt x="0" y="12166"/>
                    </a:cubicBezTo>
                    <a:cubicBezTo>
                      <a:pt x="485" y="11172"/>
                      <a:pt x="971" y="10428"/>
                      <a:pt x="1456" y="9931"/>
                    </a:cubicBezTo>
                    <a:cubicBezTo>
                      <a:pt x="3155" y="8193"/>
                      <a:pt x="5339" y="7448"/>
                      <a:pt x="7524" y="7945"/>
                    </a:cubicBezTo>
                    <a:cubicBezTo>
                      <a:pt x="8252" y="6207"/>
                      <a:pt x="8980" y="4966"/>
                      <a:pt x="10193" y="3724"/>
                    </a:cubicBezTo>
                    <a:cubicBezTo>
                      <a:pt x="12378" y="1490"/>
                      <a:pt x="15533" y="0"/>
                      <a:pt x="18445" y="0"/>
                    </a:cubicBezTo>
                    <a:cubicBezTo>
                      <a:pt x="19173" y="0"/>
                      <a:pt x="19901" y="248"/>
                      <a:pt x="20629" y="248"/>
                    </a:cubicBezTo>
                    <a:cubicBezTo>
                      <a:pt x="20629" y="248"/>
                      <a:pt x="20872" y="497"/>
                      <a:pt x="20872" y="745"/>
                    </a:cubicBezTo>
                    <a:cubicBezTo>
                      <a:pt x="21600" y="4469"/>
                      <a:pt x="20387" y="8441"/>
                      <a:pt x="17474" y="11421"/>
                    </a:cubicBezTo>
                    <a:cubicBezTo>
                      <a:pt x="16261" y="12414"/>
                      <a:pt x="15047" y="13407"/>
                      <a:pt x="13591" y="13903"/>
                    </a:cubicBezTo>
                    <a:cubicBezTo>
                      <a:pt x="13834" y="16386"/>
                      <a:pt x="13106" y="18621"/>
                      <a:pt x="11649" y="20110"/>
                    </a:cubicBezTo>
                    <a:cubicBezTo>
                      <a:pt x="10921" y="20855"/>
                      <a:pt x="10193" y="21352"/>
                      <a:pt x="9465" y="21600"/>
                    </a:cubicBezTo>
                    <a:cubicBezTo>
                      <a:pt x="9465" y="21600"/>
                      <a:pt x="9222" y="21600"/>
                      <a:pt x="9222" y="21600"/>
                    </a:cubicBezTo>
                    <a:close/>
                    <a:moveTo>
                      <a:pt x="7524" y="13903"/>
                    </a:moveTo>
                    <a:cubicBezTo>
                      <a:pt x="7766" y="13903"/>
                      <a:pt x="8252" y="13903"/>
                      <a:pt x="8494" y="13903"/>
                    </a:cubicBezTo>
                    <a:cubicBezTo>
                      <a:pt x="8494" y="13903"/>
                      <a:pt x="8737" y="14152"/>
                      <a:pt x="8737" y="14152"/>
                    </a:cubicBezTo>
                    <a:cubicBezTo>
                      <a:pt x="9951" y="15890"/>
                      <a:pt x="10436" y="18124"/>
                      <a:pt x="9951" y="20110"/>
                    </a:cubicBezTo>
                    <a:cubicBezTo>
                      <a:pt x="10436" y="19862"/>
                      <a:pt x="10679" y="19614"/>
                      <a:pt x="10921" y="19366"/>
                    </a:cubicBezTo>
                    <a:cubicBezTo>
                      <a:pt x="12378" y="17876"/>
                      <a:pt x="12863" y="15890"/>
                      <a:pt x="12620" y="13903"/>
                    </a:cubicBezTo>
                    <a:cubicBezTo>
                      <a:pt x="12378" y="13655"/>
                      <a:pt x="12620" y="13407"/>
                      <a:pt x="12863" y="13159"/>
                    </a:cubicBezTo>
                    <a:cubicBezTo>
                      <a:pt x="14319" y="12662"/>
                      <a:pt x="15775" y="11669"/>
                      <a:pt x="16746" y="10676"/>
                    </a:cubicBezTo>
                    <a:cubicBezTo>
                      <a:pt x="19416" y="7945"/>
                      <a:pt x="20629" y="4469"/>
                      <a:pt x="19901" y="1241"/>
                    </a:cubicBezTo>
                    <a:cubicBezTo>
                      <a:pt x="16746" y="745"/>
                      <a:pt x="13348" y="1986"/>
                      <a:pt x="10921" y="4469"/>
                    </a:cubicBezTo>
                    <a:cubicBezTo>
                      <a:pt x="9708" y="5710"/>
                      <a:pt x="8737" y="6952"/>
                      <a:pt x="8252" y="8441"/>
                    </a:cubicBezTo>
                    <a:cubicBezTo>
                      <a:pt x="8252" y="8690"/>
                      <a:pt x="8009" y="8938"/>
                      <a:pt x="7766" y="8938"/>
                    </a:cubicBezTo>
                    <a:cubicBezTo>
                      <a:pt x="5825" y="8441"/>
                      <a:pt x="3640" y="9186"/>
                      <a:pt x="2184" y="10428"/>
                    </a:cubicBezTo>
                    <a:cubicBezTo>
                      <a:pt x="1942" y="10676"/>
                      <a:pt x="1699" y="11172"/>
                      <a:pt x="1456" y="11421"/>
                    </a:cubicBezTo>
                    <a:cubicBezTo>
                      <a:pt x="3398" y="10924"/>
                      <a:pt x="5825" y="11421"/>
                      <a:pt x="7281" y="12662"/>
                    </a:cubicBezTo>
                    <a:cubicBezTo>
                      <a:pt x="7524" y="12910"/>
                      <a:pt x="7524" y="12910"/>
                      <a:pt x="7524" y="13159"/>
                    </a:cubicBezTo>
                    <a:cubicBezTo>
                      <a:pt x="7524" y="13407"/>
                      <a:pt x="7524" y="13655"/>
                      <a:pt x="7524" y="139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18" name="Freeform 369"/>
              <p:cNvSpPr/>
              <p:nvPr/>
            </p:nvSpPr>
            <p:spPr>
              <a:xfrm>
                <a:off x="198967" y="52992"/>
                <a:ext cx="74084" cy="755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71" h="20571" extrusionOk="0">
                    <a:moveTo>
                      <a:pt x="10285" y="20571"/>
                    </a:moveTo>
                    <a:cubicBezTo>
                      <a:pt x="8228" y="20571"/>
                      <a:pt x="5142" y="19542"/>
                      <a:pt x="3085" y="17485"/>
                    </a:cubicBezTo>
                    <a:cubicBezTo>
                      <a:pt x="-1029" y="13371"/>
                      <a:pt x="-1029" y="7200"/>
                      <a:pt x="3085" y="3085"/>
                    </a:cubicBezTo>
                    <a:cubicBezTo>
                      <a:pt x="7200" y="-1029"/>
                      <a:pt x="14400" y="-1029"/>
                      <a:pt x="17485" y="3085"/>
                    </a:cubicBezTo>
                    <a:cubicBezTo>
                      <a:pt x="19542" y="5142"/>
                      <a:pt x="20571" y="7200"/>
                      <a:pt x="20571" y="10285"/>
                    </a:cubicBezTo>
                    <a:cubicBezTo>
                      <a:pt x="20571" y="13371"/>
                      <a:pt x="19542" y="15428"/>
                      <a:pt x="17485" y="17485"/>
                    </a:cubicBezTo>
                    <a:cubicBezTo>
                      <a:pt x="15428" y="19542"/>
                      <a:pt x="13371" y="20571"/>
                      <a:pt x="10285" y="20571"/>
                    </a:cubicBezTo>
                    <a:close/>
                    <a:moveTo>
                      <a:pt x="10285" y="4114"/>
                    </a:moveTo>
                    <a:cubicBezTo>
                      <a:pt x="9257" y="4114"/>
                      <a:pt x="7200" y="5142"/>
                      <a:pt x="6171" y="6171"/>
                    </a:cubicBezTo>
                    <a:cubicBezTo>
                      <a:pt x="4114" y="8228"/>
                      <a:pt x="4114" y="12342"/>
                      <a:pt x="6171" y="14400"/>
                    </a:cubicBezTo>
                    <a:cubicBezTo>
                      <a:pt x="8228" y="17485"/>
                      <a:pt x="12342" y="17485"/>
                      <a:pt x="15428" y="14400"/>
                    </a:cubicBezTo>
                    <a:cubicBezTo>
                      <a:pt x="16457" y="13371"/>
                      <a:pt x="16457" y="12342"/>
                      <a:pt x="16457" y="10285"/>
                    </a:cubicBezTo>
                    <a:cubicBezTo>
                      <a:pt x="16457" y="9257"/>
                      <a:pt x="16457" y="7200"/>
                      <a:pt x="15428" y="6171"/>
                    </a:cubicBezTo>
                    <a:cubicBezTo>
                      <a:pt x="13371" y="5142"/>
                      <a:pt x="12342" y="4114"/>
                      <a:pt x="10285" y="4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19" name="Freeform 370"/>
              <p:cNvSpPr/>
              <p:nvPr/>
            </p:nvSpPr>
            <p:spPr>
              <a:xfrm>
                <a:off x="44324" y="185090"/>
                <a:ext cx="97611" cy="100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52" h="21400" extrusionOk="0">
                    <a:moveTo>
                      <a:pt x="4952" y="21400"/>
                    </a:moveTo>
                    <a:cubicBezTo>
                      <a:pt x="3352" y="21400"/>
                      <a:pt x="2552" y="20600"/>
                      <a:pt x="1752" y="20600"/>
                    </a:cubicBezTo>
                    <a:cubicBezTo>
                      <a:pt x="952" y="20600"/>
                      <a:pt x="152" y="19800"/>
                      <a:pt x="152" y="19800"/>
                    </a:cubicBezTo>
                    <a:cubicBezTo>
                      <a:pt x="-648" y="12600"/>
                      <a:pt x="1752" y="6200"/>
                      <a:pt x="6552" y="600"/>
                    </a:cubicBezTo>
                    <a:cubicBezTo>
                      <a:pt x="7352" y="-200"/>
                      <a:pt x="8152" y="-200"/>
                      <a:pt x="8952" y="600"/>
                    </a:cubicBezTo>
                    <a:cubicBezTo>
                      <a:pt x="9752" y="1400"/>
                      <a:pt x="9752" y="2200"/>
                      <a:pt x="8952" y="3000"/>
                    </a:cubicBezTo>
                    <a:cubicBezTo>
                      <a:pt x="4952" y="7000"/>
                      <a:pt x="2552" y="12600"/>
                      <a:pt x="3352" y="17400"/>
                    </a:cubicBezTo>
                    <a:cubicBezTo>
                      <a:pt x="8152" y="18200"/>
                      <a:pt x="13752" y="15800"/>
                      <a:pt x="17752" y="11800"/>
                    </a:cubicBezTo>
                    <a:cubicBezTo>
                      <a:pt x="18552" y="11800"/>
                      <a:pt x="19352" y="11800"/>
                      <a:pt x="20152" y="11800"/>
                    </a:cubicBezTo>
                    <a:cubicBezTo>
                      <a:pt x="20952" y="12600"/>
                      <a:pt x="20952" y="13400"/>
                      <a:pt x="20152" y="14200"/>
                    </a:cubicBezTo>
                    <a:cubicBezTo>
                      <a:pt x="16152" y="19000"/>
                      <a:pt x="10552" y="21400"/>
                      <a:pt x="4952" y="214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</p:grpSp>
        <p:grpSp>
          <p:nvGrpSpPr>
            <p:cNvPr id="224" name="组合 35"/>
            <p:cNvGrpSpPr/>
            <p:nvPr/>
          </p:nvGrpSpPr>
          <p:grpSpPr>
            <a:xfrm>
              <a:off x="6562535" y="1849460"/>
              <a:ext cx="317501" cy="269876"/>
              <a:chOff x="0" y="0"/>
              <a:chExt cx="317500" cy="269875"/>
            </a:xfrm>
          </p:grpSpPr>
          <p:sp>
            <p:nvSpPr>
              <p:cNvPr id="221" name="Freeform 64"/>
              <p:cNvSpPr/>
              <p:nvPr/>
            </p:nvSpPr>
            <p:spPr>
              <a:xfrm>
                <a:off x="-1" y="0"/>
                <a:ext cx="317501" cy="269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28" y="21600"/>
                    </a:moveTo>
                    <a:cubicBezTo>
                      <a:pt x="4828" y="21600"/>
                      <a:pt x="4574" y="21600"/>
                      <a:pt x="4574" y="21600"/>
                    </a:cubicBezTo>
                    <a:cubicBezTo>
                      <a:pt x="4320" y="21300"/>
                      <a:pt x="4320" y="21300"/>
                      <a:pt x="4320" y="21000"/>
                    </a:cubicBezTo>
                    <a:cubicBezTo>
                      <a:pt x="4320" y="17100"/>
                      <a:pt x="4320" y="17100"/>
                      <a:pt x="4320" y="17100"/>
                    </a:cubicBezTo>
                    <a:cubicBezTo>
                      <a:pt x="1525" y="17100"/>
                      <a:pt x="1525" y="17100"/>
                      <a:pt x="1525" y="17100"/>
                    </a:cubicBezTo>
                    <a:cubicBezTo>
                      <a:pt x="762" y="17100"/>
                      <a:pt x="0" y="16200"/>
                      <a:pt x="0" y="15300"/>
                    </a:cubicBezTo>
                    <a:cubicBezTo>
                      <a:pt x="0" y="1800"/>
                      <a:pt x="0" y="1800"/>
                      <a:pt x="0" y="1800"/>
                    </a:cubicBezTo>
                    <a:cubicBezTo>
                      <a:pt x="0" y="900"/>
                      <a:pt x="762" y="0"/>
                      <a:pt x="1525" y="0"/>
                    </a:cubicBezTo>
                    <a:cubicBezTo>
                      <a:pt x="20075" y="0"/>
                      <a:pt x="20075" y="0"/>
                      <a:pt x="20075" y="0"/>
                    </a:cubicBezTo>
                    <a:cubicBezTo>
                      <a:pt x="20838" y="0"/>
                      <a:pt x="21600" y="900"/>
                      <a:pt x="21600" y="1800"/>
                    </a:cubicBezTo>
                    <a:cubicBezTo>
                      <a:pt x="21600" y="15300"/>
                      <a:pt x="21600" y="15300"/>
                      <a:pt x="21600" y="15300"/>
                    </a:cubicBezTo>
                    <a:cubicBezTo>
                      <a:pt x="21600" y="16200"/>
                      <a:pt x="20838" y="17100"/>
                      <a:pt x="20075" y="17100"/>
                    </a:cubicBezTo>
                    <a:cubicBezTo>
                      <a:pt x="9911" y="17100"/>
                      <a:pt x="9911" y="17100"/>
                      <a:pt x="9911" y="17100"/>
                    </a:cubicBezTo>
                    <a:cubicBezTo>
                      <a:pt x="5082" y="21600"/>
                      <a:pt x="5082" y="21600"/>
                      <a:pt x="5082" y="21600"/>
                    </a:cubicBezTo>
                    <a:cubicBezTo>
                      <a:pt x="5082" y="21600"/>
                      <a:pt x="4828" y="21600"/>
                      <a:pt x="4828" y="21600"/>
                    </a:cubicBezTo>
                    <a:close/>
                    <a:moveTo>
                      <a:pt x="1525" y="1200"/>
                    </a:moveTo>
                    <a:cubicBezTo>
                      <a:pt x="1271" y="1200"/>
                      <a:pt x="1016" y="1500"/>
                      <a:pt x="1016" y="1800"/>
                    </a:cubicBezTo>
                    <a:cubicBezTo>
                      <a:pt x="1016" y="15300"/>
                      <a:pt x="1016" y="15300"/>
                      <a:pt x="1016" y="15300"/>
                    </a:cubicBezTo>
                    <a:cubicBezTo>
                      <a:pt x="1016" y="15600"/>
                      <a:pt x="1271" y="15900"/>
                      <a:pt x="1525" y="15900"/>
                    </a:cubicBezTo>
                    <a:cubicBezTo>
                      <a:pt x="4828" y="15900"/>
                      <a:pt x="4828" y="15900"/>
                      <a:pt x="4828" y="15900"/>
                    </a:cubicBezTo>
                    <a:cubicBezTo>
                      <a:pt x="5082" y="15900"/>
                      <a:pt x="5336" y="16200"/>
                      <a:pt x="5336" y="16500"/>
                    </a:cubicBezTo>
                    <a:cubicBezTo>
                      <a:pt x="5336" y="19800"/>
                      <a:pt x="5336" y="19800"/>
                      <a:pt x="5336" y="19800"/>
                    </a:cubicBezTo>
                    <a:cubicBezTo>
                      <a:pt x="9402" y="15900"/>
                      <a:pt x="9402" y="15900"/>
                      <a:pt x="9402" y="15900"/>
                    </a:cubicBezTo>
                    <a:cubicBezTo>
                      <a:pt x="9402" y="15900"/>
                      <a:pt x="9402" y="15900"/>
                      <a:pt x="9656" y="15900"/>
                    </a:cubicBezTo>
                    <a:cubicBezTo>
                      <a:pt x="20075" y="15900"/>
                      <a:pt x="20075" y="15900"/>
                      <a:pt x="20075" y="15900"/>
                    </a:cubicBezTo>
                    <a:cubicBezTo>
                      <a:pt x="20329" y="15900"/>
                      <a:pt x="20584" y="15600"/>
                      <a:pt x="20584" y="15300"/>
                    </a:cubicBezTo>
                    <a:cubicBezTo>
                      <a:pt x="20584" y="1800"/>
                      <a:pt x="20584" y="1800"/>
                      <a:pt x="20584" y="1800"/>
                    </a:cubicBezTo>
                    <a:cubicBezTo>
                      <a:pt x="20584" y="1500"/>
                      <a:pt x="20329" y="1200"/>
                      <a:pt x="20075" y="1200"/>
                    </a:cubicBezTo>
                    <a:cubicBezTo>
                      <a:pt x="1525" y="1200"/>
                      <a:pt x="1525" y="1200"/>
                      <a:pt x="1525" y="12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22" name="Freeform 65"/>
              <p:cNvSpPr/>
              <p:nvPr/>
            </p:nvSpPr>
            <p:spPr>
              <a:xfrm>
                <a:off x="69849" y="74611"/>
                <a:ext cx="184151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8" y="21600"/>
                    </a:moveTo>
                    <a:cubicBezTo>
                      <a:pt x="882" y="21600"/>
                      <a:pt x="882" y="21600"/>
                      <a:pt x="882" y="21600"/>
                    </a:cubicBezTo>
                    <a:cubicBezTo>
                      <a:pt x="441" y="21600"/>
                      <a:pt x="0" y="16200"/>
                      <a:pt x="0" y="10800"/>
                    </a:cubicBezTo>
                    <a:cubicBezTo>
                      <a:pt x="0" y="5400"/>
                      <a:pt x="441" y="0"/>
                      <a:pt x="882" y="0"/>
                    </a:cubicBezTo>
                    <a:cubicBezTo>
                      <a:pt x="20718" y="0"/>
                      <a:pt x="20718" y="0"/>
                      <a:pt x="20718" y="0"/>
                    </a:cubicBezTo>
                    <a:cubicBezTo>
                      <a:pt x="21159" y="0"/>
                      <a:pt x="21600" y="5400"/>
                      <a:pt x="21600" y="10800"/>
                    </a:cubicBezTo>
                    <a:cubicBezTo>
                      <a:pt x="21600" y="16200"/>
                      <a:pt x="21159" y="21600"/>
                      <a:pt x="2071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23" name="Freeform 66"/>
              <p:cNvSpPr/>
              <p:nvPr/>
            </p:nvSpPr>
            <p:spPr>
              <a:xfrm>
                <a:off x="69849" y="120650"/>
                <a:ext cx="184151" cy="1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8" y="21600"/>
                    </a:moveTo>
                    <a:cubicBezTo>
                      <a:pt x="882" y="21600"/>
                      <a:pt x="882" y="21600"/>
                      <a:pt x="882" y="21600"/>
                    </a:cubicBezTo>
                    <a:cubicBezTo>
                      <a:pt x="441" y="21600"/>
                      <a:pt x="0" y="16200"/>
                      <a:pt x="0" y="10800"/>
                    </a:cubicBezTo>
                    <a:cubicBezTo>
                      <a:pt x="0" y="5400"/>
                      <a:pt x="441" y="0"/>
                      <a:pt x="882" y="0"/>
                    </a:cubicBezTo>
                    <a:cubicBezTo>
                      <a:pt x="20718" y="0"/>
                      <a:pt x="20718" y="0"/>
                      <a:pt x="20718" y="0"/>
                    </a:cubicBezTo>
                    <a:cubicBezTo>
                      <a:pt x="21159" y="0"/>
                      <a:pt x="21600" y="5400"/>
                      <a:pt x="21600" y="10800"/>
                    </a:cubicBezTo>
                    <a:cubicBezTo>
                      <a:pt x="21600" y="16200"/>
                      <a:pt x="21159" y="21600"/>
                      <a:pt x="2071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</p:grpSp>
        <p:grpSp>
          <p:nvGrpSpPr>
            <p:cNvPr id="231" name="组合 39"/>
            <p:cNvGrpSpPr/>
            <p:nvPr/>
          </p:nvGrpSpPr>
          <p:grpSpPr>
            <a:xfrm>
              <a:off x="4832550" y="3479420"/>
              <a:ext cx="404814" cy="331789"/>
              <a:chOff x="0" y="0"/>
              <a:chExt cx="404812" cy="331788"/>
            </a:xfrm>
          </p:grpSpPr>
          <p:sp>
            <p:nvSpPr>
              <p:cNvPr id="225" name="Freeform 345"/>
              <p:cNvSpPr/>
              <p:nvPr/>
            </p:nvSpPr>
            <p:spPr>
              <a:xfrm>
                <a:off x="-1" y="7938"/>
                <a:ext cx="190501" cy="104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29" y="21600"/>
                    </a:moveTo>
                    <a:cubicBezTo>
                      <a:pt x="5929" y="21600"/>
                      <a:pt x="5929" y="21600"/>
                      <a:pt x="5506" y="21600"/>
                    </a:cubicBezTo>
                    <a:cubicBezTo>
                      <a:pt x="424" y="13114"/>
                      <a:pt x="424" y="13114"/>
                      <a:pt x="424" y="13114"/>
                    </a:cubicBezTo>
                    <a:cubicBezTo>
                      <a:pt x="0" y="13114"/>
                      <a:pt x="0" y="12343"/>
                      <a:pt x="0" y="11571"/>
                    </a:cubicBezTo>
                    <a:cubicBezTo>
                      <a:pt x="0" y="11571"/>
                      <a:pt x="424" y="10800"/>
                      <a:pt x="847" y="10800"/>
                    </a:cubicBezTo>
                    <a:cubicBezTo>
                      <a:pt x="15247" y="0"/>
                      <a:pt x="15247" y="0"/>
                      <a:pt x="15247" y="0"/>
                    </a:cubicBezTo>
                    <a:cubicBezTo>
                      <a:pt x="15671" y="0"/>
                      <a:pt x="16094" y="0"/>
                      <a:pt x="16094" y="0"/>
                    </a:cubicBezTo>
                    <a:cubicBezTo>
                      <a:pt x="21600" y="8486"/>
                      <a:pt x="21600" y="8486"/>
                      <a:pt x="21600" y="8486"/>
                    </a:cubicBezTo>
                    <a:cubicBezTo>
                      <a:pt x="21600" y="8486"/>
                      <a:pt x="21600" y="9257"/>
                      <a:pt x="21600" y="10029"/>
                    </a:cubicBezTo>
                    <a:cubicBezTo>
                      <a:pt x="21600" y="10029"/>
                      <a:pt x="21600" y="10800"/>
                      <a:pt x="21176" y="10800"/>
                    </a:cubicBezTo>
                    <a:cubicBezTo>
                      <a:pt x="6353" y="21600"/>
                      <a:pt x="6353" y="21600"/>
                      <a:pt x="6353" y="21600"/>
                    </a:cubicBezTo>
                    <a:cubicBezTo>
                      <a:pt x="6353" y="21600"/>
                      <a:pt x="6353" y="21600"/>
                      <a:pt x="5929" y="21600"/>
                    </a:cubicBezTo>
                    <a:close/>
                    <a:moveTo>
                      <a:pt x="2541" y="12343"/>
                    </a:moveTo>
                    <a:cubicBezTo>
                      <a:pt x="6353" y="18514"/>
                      <a:pt x="6353" y="18514"/>
                      <a:pt x="6353" y="18514"/>
                    </a:cubicBezTo>
                    <a:cubicBezTo>
                      <a:pt x="19059" y="9257"/>
                      <a:pt x="19059" y="9257"/>
                      <a:pt x="19059" y="9257"/>
                    </a:cubicBezTo>
                    <a:cubicBezTo>
                      <a:pt x="15671" y="3086"/>
                      <a:pt x="15671" y="3086"/>
                      <a:pt x="15671" y="3086"/>
                    </a:cubicBezTo>
                    <a:cubicBezTo>
                      <a:pt x="2541" y="12343"/>
                      <a:pt x="2541" y="12343"/>
                      <a:pt x="2541" y="12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26" name="Freeform 346"/>
              <p:cNvSpPr/>
              <p:nvPr/>
            </p:nvSpPr>
            <p:spPr>
              <a:xfrm>
                <a:off x="176212" y="169863"/>
                <a:ext cx="168276" cy="1619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0" y="21600"/>
                    </a:moveTo>
                    <a:cubicBezTo>
                      <a:pt x="480" y="21600"/>
                      <a:pt x="480" y="21600"/>
                      <a:pt x="0" y="21098"/>
                    </a:cubicBezTo>
                    <a:cubicBezTo>
                      <a:pt x="0" y="21098"/>
                      <a:pt x="0" y="20595"/>
                      <a:pt x="0" y="20595"/>
                    </a:cubicBezTo>
                    <a:cubicBezTo>
                      <a:pt x="0" y="1005"/>
                      <a:pt x="0" y="1005"/>
                      <a:pt x="0" y="1005"/>
                    </a:cubicBezTo>
                    <a:cubicBezTo>
                      <a:pt x="0" y="0"/>
                      <a:pt x="0" y="0"/>
                      <a:pt x="960" y="0"/>
                    </a:cubicBezTo>
                    <a:cubicBezTo>
                      <a:pt x="1440" y="0"/>
                      <a:pt x="1920" y="0"/>
                      <a:pt x="1920" y="1005"/>
                    </a:cubicBezTo>
                    <a:cubicBezTo>
                      <a:pt x="1920" y="19088"/>
                      <a:pt x="1920" y="19088"/>
                      <a:pt x="1920" y="19088"/>
                    </a:cubicBezTo>
                    <a:cubicBezTo>
                      <a:pt x="19680" y="13060"/>
                      <a:pt x="19680" y="13060"/>
                      <a:pt x="19680" y="13060"/>
                    </a:cubicBezTo>
                    <a:cubicBezTo>
                      <a:pt x="19680" y="3516"/>
                      <a:pt x="19680" y="3516"/>
                      <a:pt x="19680" y="3516"/>
                    </a:cubicBezTo>
                    <a:cubicBezTo>
                      <a:pt x="19680" y="3014"/>
                      <a:pt x="20160" y="2512"/>
                      <a:pt x="20640" y="2512"/>
                    </a:cubicBezTo>
                    <a:cubicBezTo>
                      <a:pt x="21120" y="2512"/>
                      <a:pt x="21600" y="3014"/>
                      <a:pt x="21600" y="3516"/>
                    </a:cubicBezTo>
                    <a:cubicBezTo>
                      <a:pt x="21600" y="13563"/>
                      <a:pt x="21600" y="13563"/>
                      <a:pt x="21600" y="13563"/>
                    </a:cubicBezTo>
                    <a:cubicBezTo>
                      <a:pt x="21600" y="14065"/>
                      <a:pt x="21600" y="14567"/>
                      <a:pt x="21120" y="14567"/>
                    </a:cubicBezTo>
                    <a:cubicBezTo>
                      <a:pt x="960" y="21600"/>
                      <a:pt x="960" y="21600"/>
                      <a:pt x="960" y="21600"/>
                    </a:cubicBezTo>
                    <a:cubicBezTo>
                      <a:pt x="960" y="21600"/>
                      <a:pt x="960" y="21600"/>
                      <a:pt x="96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27" name="Freeform 347"/>
              <p:cNvSpPr/>
              <p:nvPr/>
            </p:nvSpPr>
            <p:spPr>
              <a:xfrm>
                <a:off x="212724" y="110482"/>
                <a:ext cx="192089" cy="1085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4" extrusionOk="0">
                    <a:moveTo>
                      <a:pt x="5929" y="21414"/>
                    </a:moveTo>
                    <a:cubicBezTo>
                      <a:pt x="5929" y="21414"/>
                      <a:pt x="5506" y="21414"/>
                      <a:pt x="5506" y="20669"/>
                    </a:cubicBezTo>
                    <a:cubicBezTo>
                      <a:pt x="424" y="13221"/>
                      <a:pt x="424" y="13221"/>
                      <a:pt x="424" y="13221"/>
                    </a:cubicBezTo>
                    <a:cubicBezTo>
                      <a:pt x="0" y="12476"/>
                      <a:pt x="0" y="12476"/>
                      <a:pt x="0" y="11731"/>
                    </a:cubicBezTo>
                    <a:cubicBezTo>
                      <a:pt x="0" y="10986"/>
                      <a:pt x="424" y="10986"/>
                      <a:pt x="424" y="10242"/>
                    </a:cubicBezTo>
                    <a:cubicBezTo>
                      <a:pt x="15247" y="559"/>
                      <a:pt x="15247" y="559"/>
                      <a:pt x="15247" y="559"/>
                    </a:cubicBezTo>
                    <a:cubicBezTo>
                      <a:pt x="15671" y="-186"/>
                      <a:pt x="16094" y="-186"/>
                      <a:pt x="16094" y="559"/>
                    </a:cubicBezTo>
                    <a:cubicBezTo>
                      <a:pt x="21176" y="8007"/>
                      <a:pt x="21176" y="8007"/>
                      <a:pt x="21176" y="8007"/>
                    </a:cubicBezTo>
                    <a:cubicBezTo>
                      <a:pt x="21600" y="8752"/>
                      <a:pt x="21600" y="9497"/>
                      <a:pt x="21600" y="9497"/>
                    </a:cubicBezTo>
                    <a:cubicBezTo>
                      <a:pt x="21600" y="10242"/>
                      <a:pt x="21176" y="10986"/>
                      <a:pt x="21176" y="10986"/>
                    </a:cubicBezTo>
                    <a:cubicBezTo>
                      <a:pt x="6353" y="21414"/>
                      <a:pt x="6353" y="21414"/>
                      <a:pt x="6353" y="21414"/>
                    </a:cubicBezTo>
                    <a:cubicBezTo>
                      <a:pt x="6353" y="21414"/>
                      <a:pt x="6353" y="21414"/>
                      <a:pt x="5929" y="21414"/>
                    </a:cubicBezTo>
                    <a:close/>
                    <a:moveTo>
                      <a:pt x="2541" y="12476"/>
                    </a:moveTo>
                    <a:cubicBezTo>
                      <a:pt x="6353" y="18435"/>
                      <a:pt x="6353" y="18435"/>
                      <a:pt x="6353" y="18435"/>
                    </a:cubicBezTo>
                    <a:cubicBezTo>
                      <a:pt x="19059" y="8752"/>
                      <a:pt x="19059" y="8752"/>
                      <a:pt x="19059" y="8752"/>
                    </a:cubicBezTo>
                    <a:cubicBezTo>
                      <a:pt x="15247" y="3538"/>
                      <a:pt x="15247" y="3538"/>
                      <a:pt x="15247" y="3538"/>
                    </a:cubicBezTo>
                    <a:cubicBezTo>
                      <a:pt x="2541" y="12476"/>
                      <a:pt x="2541" y="12476"/>
                      <a:pt x="2541" y="124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28" name="Freeform 348"/>
              <p:cNvSpPr/>
              <p:nvPr/>
            </p:nvSpPr>
            <p:spPr>
              <a:xfrm>
                <a:off x="198437" y="0"/>
                <a:ext cx="192089" cy="109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671" y="21600"/>
                    </a:moveTo>
                    <a:cubicBezTo>
                      <a:pt x="15671" y="21600"/>
                      <a:pt x="15671" y="21600"/>
                      <a:pt x="15671" y="21600"/>
                    </a:cubicBezTo>
                    <a:cubicBezTo>
                      <a:pt x="847" y="11172"/>
                      <a:pt x="847" y="11172"/>
                      <a:pt x="847" y="11172"/>
                    </a:cubicBezTo>
                    <a:cubicBezTo>
                      <a:pt x="424" y="11172"/>
                      <a:pt x="424" y="11172"/>
                      <a:pt x="0" y="10428"/>
                    </a:cubicBezTo>
                    <a:cubicBezTo>
                      <a:pt x="0" y="9683"/>
                      <a:pt x="424" y="9683"/>
                      <a:pt x="424" y="8938"/>
                    </a:cubicBezTo>
                    <a:cubicBezTo>
                      <a:pt x="5506" y="0"/>
                      <a:pt x="5506" y="0"/>
                      <a:pt x="5506" y="0"/>
                    </a:cubicBezTo>
                    <a:cubicBezTo>
                      <a:pt x="5929" y="0"/>
                      <a:pt x="5929" y="0"/>
                      <a:pt x="6353" y="0"/>
                    </a:cubicBezTo>
                    <a:cubicBezTo>
                      <a:pt x="21176" y="10428"/>
                      <a:pt x="21176" y="10428"/>
                      <a:pt x="21176" y="10428"/>
                    </a:cubicBezTo>
                    <a:cubicBezTo>
                      <a:pt x="21600" y="10428"/>
                      <a:pt x="21600" y="11172"/>
                      <a:pt x="21600" y="11172"/>
                    </a:cubicBezTo>
                    <a:cubicBezTo>
                      <a:pt x="21600" y="11917"/>
                      <a:pt x="21600" y="12662"/>
                      <a:pt x="21600" y="12662"/>
                    </a:cubicBezTo>
                    <a:cubicBezTo>
                      <a:pt x="16518" y="21600"/>
                      <a:pt x="16518" y="21600"/>
                      <a:pt x="16518" y="21600"/>
                    </a:cubicBezTo>
                    <a:cubicBezTo>
                      <a:pt x="16094" y="21600"/>
                      <a:pt x="16094" y="21600"/>
                      <a:pt x="15671" y="21600"/>
                    </a:cubicBezTo>
                    <a:close/>
                    <a:moveTo>
                      <a:pt x="2541" y="9683"/>
                    </a:moveTo>
                    <a:cubicBezTo>
                      <a:pt x="15671" y="18621"/>
                      <a:pt x="15671" y="18621"/>
                      <a:pt x="15671" y="18621"/>
                    </a:cubicBezTo>
                    <a:cubicBezTo>
                      <a:pt x="19482" y="12662"/>
                      <a:pt x="19482" y="12662"/>
                      <a:pt x="19482" y="12662"/>
                    </a:cubicBezTo>
                    <a:cubicBezTo>
                      <a:pt x="6353" y="2979"/>
                      <a:pt x="6353" y="2979"/>
                      <a:pt x="6353" y="2979"/>
                    </a:cubicBezTo>
                    <a:cubicBezTo>
                      <a:pt x="2541" y="9683"/>
                      <a:pt x="2541" y="9683"/>
                      <a:pt x="2541" y="9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29" name="Freeform 349"/>
              <p:cNvSpPr/>
              <p:nvPr/>
            </p:nvSpPr>
            <p:spPr>
              <a:xfrm>
                <a:off x="52387" y="192088"/>
                <a:ext cx="134939" cy="139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00" y="21600"/>
                    </a:moveTo>
                    <a:cubicBezTo>
                      <a:pt x="20400" y="21600"/>
                      <a:pt x="19800" y="21600"/>
                      <a:pt x="19800" y="21600"/>
                    </a:cubicBezTo>
                    <a:cubicBezTo>
                      <a:pt x="600" y="13427"/>
                      <a:pt x="600" y="13427"/>
                      <a:pt x="600" y="13427"/>
                    </a:cubicBezTo>
                    <a:cubicBezTo>
                      <a:pt x="0" y="13427"/>
                      <a:pt x="0" y="12843"/>
                      <a:pt x="0" y="12259"/>
                    </a:cubicBezTo>
                    <a:cubicBezTo>
                      <a:pt x="0" y="1168"/>
                      <a:pt x="0" y="1168"/>
                      <a:pt x="0" y="1168"/>
                    </a:cubicBezTo>
                    <a:cubicBezTo>
                      <a:pt x="0" y="584"/>
                      <a:pt x="600" y="0"/>
                      <a:pt x="1200" y="0"/>
                    </a:cubicBezTo>
                    <a:cubicBezTo>
                      <a:pt x="1800" y="0"/>
                      <a:pt x="2400" y="584"/>
                      <a:pt x="2400" y="1168"/>
                    </a:cubicBezTo>
                    <a:cubicBezTo>
                      <a:pt x="2400" y="11676"/>
                      <a:pt x="2400" y="11676"/>
                      <a:pt x="2400" y="11676"/>
                    </a:cubicBezTo>
                    <a:cubicBezTo>
                      <a:pt x="21000" y="19265"/>
                      <a:pt x="21000" y="19265"/>
                      <a:pt x="21000" y="19265"/>
                    </a:cubicBezTo>
                    <a:cubicBezTo>
                      <a:pt x="21600" y="19265"/>
                      <a:pt x="21600" y="19849"/>
                      <a:pt x="21600" y="20432"/>
                    </a:cubicBezTo>
                    <a:cubicBezTo>
                      <a:pt x="21000" y="21016"/>
                      <a:pt x="21000" y="21600"/>
                      <a:pt x="204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  <p:sp>
            <p:nvSpPr>
              <p:cNvPr id="230" name="Freeform 350"/>
              <p:cNvSpPr/>
              <p:nvPr/>
            </p:nvSpPr>
            <p:spPr>
              <a:xfrm>
                <a:off x="-1" y="114800"/>
                <a:ext cx="190501" cy="110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00" extrusionOk="0">
                    <a:moveTo>
                      <a:pt x="15671" y="21200"/>
                    </a:moveTo>
                    <a:cubicBezTo>
                      <a:pt x="15247" y="21200"/>
                      <a:pt x="15247" y="21200"/>
                      <a:pt x="15247" y="21200"/>
                    </a:cubicBezTo>
                    <a:cubicBezTo>
                      <a:pt x="424" y="11120"/>
                      <a:pt x="424" y="11120"/>
                      <a:pt x="424" y="11120"/>
                    </a:cubicBezTo>
                    <a:cubicBezTo>
                      <a:pt x="0" y="11120"/>
                      <a:pt x="0" y="10400"/>
                      <a:pt x="0" y="10400"/>
                    </a:cubicBezTo>
                    <a:cubicBezTo>
                      <a:pt x="0" y="9680"/>
                      <a:pt x="0" y="8960"/>
                      <a:pt x="0" y="8960"/>
                    </a:cubicBezTo>
                    <a:cubicBezTo>
                      <a:pt x="5082" y="320"/>
                      <a:pt x="5082" y="320"/>
                      <a:pt x="5082" y="320"/>
                    </a:cubicBezTo>
                    <a:cubicBezTo>
                      <a:pt x="5506" y="320"/>
                      <a:pt x="5929" y="-400"/>
                      <a:pt x="5929" y="320"/>
                    </a:cubicBezTo>
                    <a:cubicBezTo>
                      <a:pt x="20753" y="10400"/>
                      <a:pt x="20753" y="10400"/>
                      <a:pt x="20753" y="10400"/>
                    </a:cubicBezTo>
                    <a:cubicBezTo>
                      <a:pt x="21176" y="10400"/>
                      <a:pt x="21176" y="10400"/>
                      <a:pt x="21600" y="11120"/>
                    </a:cubicBezTo>
                    <a:cubicBezTo>
                      <a:pt x="21600" y="11840"/>
                      <a:pt x="21176" y="11840"/>
                      <a:pt x="21176" y="12560"/>
                    </a:cubicBezTo>
                    <a:cubicBezTo>
                      <a:pt x="16094" y="21200"/>
                      <a:pt x="16094" y="21200"/>
                      <a:pt x="16094" y="21200"/>
                    </a:cubicBezTo>
                    <a:cubicBezTo>
                      <a:pt x="16094" y="21200"/>
                      <a:pt x="15671" y="21200"/>
                      <a:pt x="15671" y="21200"/>
                    </a:cubicBezTo>
                    <a:close/>
                    <a:moveTo>
                      <a:pt x="2118" y="8960"/>
                    </a:moveTo>
                    <a:cubicBezTo>
                      <a:pt x="15247" y="18320"/>
                      <a:pt x="15247" y="18320"/>
                      <a:pt x="15247" y="18320"/>
                    </a:cubicBezTo>
                    <a:cubicBezTo>
                      <a:pt x="19059" y="11840"/>
                      <a:pt x="19059" y="11840"/>
                      <a:pt x="19059" y="11840"/>
                    </a:cubicBezTo>
                    <a:cubicBezTo>
                      <a:pt x="5929" y="3200"/>
                      <a:pt x="5929" y="3200"/>
                      <a:pt x="5929" y="3200"/>
                    </a:cubicBezTo>
                    <a:cubicBezTo>
                      <a:pt x="2118" y="8960"/>
                      <a:pt x="2118" y="8960"/>
                      <a:pt x="2118" y="89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3B3838"/>
                    </a:solidFill>
                  </a:defRPr>
                </a:pPr>
              </a:p>
            </p:txBody>
          </p:sp>
        </p:grpSp>
        <p:sp>
          <p:nvSpPr>
            <p:cNvPr id="232" name="TextBox 83"/>
            <p:cNvSpPr/>
            <p:nvPr/>
          </p:nvSpPr>
          <p:spPr>
            <a:xfrm>
              <a:off x="4322736" y="1777200"/>
              <a:ext cx="128992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3B383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Millennials</a:t>
              </a:r>
            </a:p>
          </p:txBody>
        </p:sp>
        <p:sp>
          <p:nvSpPr>
            <p:cNvPr id="233" name="TextBox 76"/>
            <p:cNvSpPr/>
            <p:nvPr/>
          </p:nvSpPr>
          <p:spPr>
            <a:xfrm>
              <a:off x="6237604" y="2762250"/>
              <a:ext cx="3348990" cy="72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0396D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若以资历不够之类的理由拒绝他，会令他们倍感沮丧而离去</a:t>
              </a:r>
            </a:p>
          </p:txBody>
        </p:sp>
        <p:sp>
          <p:nvSpPr>
            <p:cNvPr id="234" name="TextBox 76"/>
            <p:cNvSpPr/>
            <p:nvPr/>
          </p:nvSpPr>
          <p:spPr>
            <a:xfrm>
              <a:off x="142875" y="170110"/>
              <a:ext cx="3335656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000">
                  <a:solidFill>
                    <a:srgbClr val="0396D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一有好的表现就该立刻获得回报，</a:t>
              </a:r>
              <a:r>
                <a:rPr b="1"/>
                <a:t>是再自然不过的事</a:t>
              </a:r>
              <a:endParaRPr b="1"/>
            </a:p>
          </p:txBody>
        </p:sp>
        <p:sp>
          <p:nvSpPr>
            <p:cNvPr id="235" name="文本框 52"/>
            <p:cNvSpPr/>
            <p:nvPr/>
          </p:nvSpPr>
          <p:spPr>
            <a:xfrm>
              <a:off x="6093489" y="516612"/>
              <a:ext cx="305134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30000"/>
                </a:lnSpc>
                <a:defRPr sz="2000">
                  <a:solidFill>
                    <a:srgbClr val="3B383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不在乎工作的年龄与经验</a:t>
              </a:r>
            </a:p>
          </p:txBody>
        </p:sp>
        <p:sp>
          <p:nvSpPr>
            <p:cNvPr id="236" name="文本框 54"/>
            <p:cNvSpPr/>
            <p:nvPr/>
          </p:nvSpPr>
          <p:spPr>
            <a:xfrm>
              <a:off x="0" y="3183889"/>
              <a:ext cx="422656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30000"/>
                </a:lnSpc>
                <a:defRPr sz="2000">
                  <a:solidFill>
                    <a:srgbClr val="3B383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t>希望立即得到的奖励 </a:t>
              </a:r>
              <a:r>
                <a:rPr b="1"/>
                <a:t>不是急功近利</a:t>
              </a:r>
              <a:endParaRPr b="1"/>
            </a:p>
          </p:txBody>
        </p:sp>
      </p:grp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1905" y="4490720"/>
            <a:ext cx="12188825" cy="2368550"/>
          </a:xfrm>
          <a:prstGeom prst="rect">
            <a:avLst/>
          </a:prstGeom>
          <a:solidFill>
            <a:srgbClr val="0396D9">
              <a:alpha val="6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9930" y="4490720"/>
            <a:ext cx="10772775" cy="20910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sz="3600"/>
              <a:t>3</a:t>
            </a:r>
            <a:r>
              <a:rPr lang="zh-CN" altLang="en-US" sz="3600"/>
              <a:t>、庆祝回归</a:t>
            </a:r>
            <a:endParaRPr lang="zh-CN" altLang="en-US" sz="3600"/>
          </a:p>
          <a:p>
            <a:pPr algn="l"/>
            <a:endParaRPr lang="zh-CN" altLang="en-US" sz="3600"/>
          </a:p>
          <a:p>
            <a:pPr algn="l"/>
            <a:r>
              <a:rPr lang="zh-CN" altLang="en-US" sz="2800"/>
              <a:t>这可以让【回锅者】快速进入工作状态，也展现了企业对他的重视。</a:t>
            </a:r>
            <a:endParaRPr lang="zh-CN" altLang="en-US" sz="28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"/>
          <p:cNvSpPr/>
          <p:nvPr/>
        </p:nvSpPr>
        <p:spPr>
          <a:xfrm>
            <a:off x="1905" y="1436370"/>
            <a:ext cx="12188825" cy="3818890"/>
          </a:xfrm>
          <a:prstGeom prst="rect">
            <a:avLst/>
          </a:prstGeom>
          <a:solidFill>
            <a:srgbClr val="FBEAB7">
              <a:alpha val="7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8165" y="1436370"/>
            <a:ext cx="9030970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D35C23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Calibri" panose="020F0502020204030204"/>
              </a:rPr>
              <a:t>善用网络世代的社群链接，将私人脉资源揽进公司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D35C23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sp>
        <p:nvSpPr>
          <p:cNvPr id="7" name="TextBox 76"/>
          <p:cNvSpPr/>
          <p:nvPr/>
        </p:nvSpPr>
        <p:spPr>
          <a:xfrm>
            <a:off x="558165" y="2170430"/>
            <a:ext cx="10772775" cy="15297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sz="2400" b="0">
                <a:solidFill>
                  <a:srgbClr val="6E685A"/>
                </a:solidFill>
              </a:rPr>
              <a:t>网络世代重视人际链接，而领导者也应善用，将这一特质转换为竞争优势。</a:t>
            </a:r>
            <a:endParaRPr lang="zh-CN" altLang="en-US" sz="2400" b="0">
              <a:solidFill>
                <a:srgbClr val="6E685A"/>
              </a:solidFill>
            </a:endParaRPr>
          </a:p>
          <a:p>
            <a:pPr algn="l"/>
            <a:endParaRPr lang="zh-CN" altLang="en-US" sz="2400" b="0">
              <a:solidFill>
                <a:srgbClr val="6E685A"/>
              </a:solidFill>
            </a:endParaRPr>
          </a:p>
          <a:p>
            <a:pPr algn="l"/>
            <a:r>
              <a:rPr lang="en-US" altLang="zh-CN" sz="2400" b="0">
                <a:solidFill>
                  <a:srgbClr val="6E685A"/>
                </a:solidFill>
              </a:rPr>
              <a:t>3</a:t>
            </a:r>
            <a:r>
              <a:rPr lang="zh-CN" altLang="en-US" sz="2400" b="0">
                <a:solidFill>
                  <a:srgbClr val="6E685A"/>
                </a:solidFill>
              </a:rPr>
              <a:t>个简单的执行方法：</a:t>
            </a:r>
            <a:endParaRPr lang="zh-CN" altLang="en-US" sz="2400" b="0">
              <a:solidFill>
                <a:srgbClr val="6E685A"/>
              </a:solidFill>
            </a:endParaRPr>
          </a:p>
        </p:txBody>
      </p:sp>
      <p:sp>
        <p:nvSpPr>
          <p:cNvPr id="10" name="TextBox 76"/>
          <p:cNvSpPr/>
          <p:nvPr/>
        </p:nvSpPr>
        <p:spPr>
          <a:xfrm>
            <a:off x="558165" y="3923665"/>
            <a:ext cx="10772775" cy="11703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sz="1800">
                <a:solidFill>
                  <a:srgbClr val="6E685A"/>
                </a:solidFill>
              </a:rPr>
              <a:t>1</a:t>
            </a:r>
            <a:r>
              <a:rPr lang="zh-CN" altLang="en-US" sz="1800">
                <a:solidFill>
                  <a:srgbClr val="6E685A"/>
                </a:solidFill>
              </a:rPr>
              <a:t>、鼓励使用社群媒体</a:t>
            </a:r>
            <a:endParaRPr lang="zh-CN" altLang="en-US" sz="1800">
              <a:solidFill>
                <a:srgbClr val="6E685A"/>
              </a:solidFill>
            </a:endParaRPr>
          </a:p>
          <a:p>
            <a:pPr algn="l"/>
            <a:r>
              <a:rPr lang="en-US" altLang="zh-CN" sz="1800">
                <a:solidFill>
                  <a:srgbClr val="6E685A"/>
                </a:solidFill>
              </a:rPr>
              <a:t>2</a:t>
            </a:r>
            <a:r>
              <a:rPr lang="zh-CN" altLang="en-US" sz="1800">
                <a:solidFill>
                  <a:srgbClr val="6E685A"/>
                </a:solidFill>
              </a:rPr>
              <a:t>、设立交际基金</a:t>
            </a:r>
            <a:endParaRPr lang="zh-CN" altLang="en-US" sz="1800">
              <a:solidFill>
                <a:srgbClr val="6E685A"/>
              </a:solidFill>
            </a:endParaRPr>
          </a:p>
          <a:p>
            <a:pPr algn="l"/>
            <a:r>
              <a:rPr lang="en-US" altLang="zh-CN" sz="1800">
                <a:solidFill>
                  <a:srgbClr val="6E685A"/>
                </a:solidFill>
              </a:rPr>
              <a:t>3</a:t>
            </a:r>
            <a:r>
              <a:rPr lang="zh-CN" altLang="en-US" sz="1800">
                <a:solidFill>
                  <a:srgbClr val="6E685A"/>
                </a:solidFill>
              </a:rPr>
              <a:t>、鼓励分享情报</a:t>
            </a:r>
            <a:endParaRPr lang="zh-CN" altLang="en-US" sz="1800">
              <a:solidFill>
                <a:srgbClr val="6E685A"/>
              </a:solidFill>
            </a:endParaRP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1270" y="2987040"/>
            <a:ext cx="12188825" cy="3857625"/>
          </a:xfrm>
          <a:prstGeom prst="rect">
            <a:avLst/>
          </a:prstGeom>
          <a:solidFill>
            <a:srgbClr val="0396D9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9295" y="2987040"/>
            <a:ext cx="10772775" cy="32105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sz="3600"/>
              <a:t>1</a:t>
            </a:r>
            <a:r>
              <a:rPr lang="zh-CN" altLang="en-US" sz="3600"/>
              <a:t>、鼓励使用社群媒体</a:t>
            </a:r>
            <a:endParaRPr lang="zh-CN" altLang="en-US" sz="3600"/>
          </a:p>
          <a:p>
            <a:pPr algn="l"/>
            <a:endParaRPr lang="zh-CN" altLang="en-US" sz="3600"/>
          </a:p>
          <a:p>
            <a:pPr algn="l"/>
            <a:r>
              <a:rPr lang="zh-CN" altLang="en-US" sz="2800"/>
              <a:t>主管会把员工在工作时间使用社群媒体当成违规行为。但对网络世代而言，社群媒体不仅是经营自我品牌的一部分，更是维系人脉极重要的平台，领导者反而应持正向态度，鼓励员工多多利用。</a:t>
            </a:r>
            <a:endParaRPr lang="zh-CN" altLang="en-US" sz="28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1270" y="1894840"/>
            <a:ext cx="12188825" cy="4600575"/>
          </a:xfrm>
          <a:prstGeom prst="rect">
            <a:avLst/>
          </a:prstGeom>
          <a:solidFill>
            <a:srgbClr val="0396D9">
              <a:alpha val="7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9295" y="1894840"/>
            <a:ext cx="10772775" cy="43300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sz="3600"/>
              <a:t>2</a:t>
            </a:r>
            <a:r>
              <a:rPr lang="zh-CN" altLang="en-US" sz="3600"/>
              <a:t>、设立交际基金</a:t>
            </a:r>
            <a:r>
              <a:rPr lang="en-US" altLang="zh-CN" sz="3600"/>
              <a:t>	</a:t>
            </a:r>
            <a:endParaRPr lang="en-US" altLang="zh-CN" sz="3600"/>
          </a:p>
          <a:p>
            <a:pPr algn="l"/>
            <a:endParaRPr lang="zh-CN" altLang="en-US" sz="3600"/>
          </a:p>
          <a:p>
            <a:pPr algn="l"/>
            <a:r>
              <a:rPr lang="zh-CN" altLang="en-US" sz="2800"/>
              <a:t>大多数公司会有因公用餐的费用报销，但却很少会有交际用餐费。但是高管常是为了公事交际（洽谈订单），企业也因此受惠。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en-US" altLang="zh-CN" sz="2800"/>
              <a:t>Linkedln</a:t>
            </a:r>
            <a:r>
              <a:rPr lang="zh-CN" altLang="en-US" sz="2800"/>
              <a:t>便允许报销用餐费用，条件是报账时必须分享他们因此学到的事情。</a:t>
            </a:r>
            <a:endParaRPr lang="zh-CN" altLang="en-US" sz="28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矩形 2"/>
          <p:cNvSpPr/>
          <p:nvPr/>
        </p:nvSpPr>
        <p:spPr>
          <a:xfrm>
            <a:off x="1905" y="2072640"/>
            <a:ext cx="12213590" cy="4498340"/>
          </a:xfrm>
          <a:prstGeom prst="rect">
            <a:avLst/>
          </a:prstGeom>
          <a:solidFill>
            <a:srgbClr val="0396D9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TextBox 76"/>
          <p:cNvSpPr/>
          <p:nvPr/>
        </p:nvSpPr>
        <p:spPr>
          <a:xfrm>
            <a:off x="709295" y="2072640"/>
            <a:ext cx="10772775" cy="43300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lnSpc>
                <a:spcPct val="130000"/>
              </a:lnSpc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sz="3600"/>
              <a:t>3</a:t>
            </a:r>
            <a:r>
              <a:rPr lang="zh-CN" altLang="en-US" sz="3600"/>
              <a:t>、鼓励分享情报</a:t>
            </a:r>
            <a:endParaRPr lang="zh-CN" altLang="en-US" sz="3600"/>
          </a:p>
          <a:p>
            <a:pPr algn="l"/>
            <a:endParaRPr lang="zh-CN" altLang="en-US" sz="3600"/>
          </a:p>
          <a:p>
            <a:pPr algn="l"/>
            <a:r>
              <a:rPr lang="zh-CN" altLang="en-US" sz="2800"/>
              <a:t>企业不积极将员工获得的人脉资源引进公司、协助解决问题，就是白白浪费资源。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zh-CN" altLang="en-US" sz="2800"/>
              <a:t>无论是座谈会或者业界人士聚餐，管理者都应该创造机会，让他们分享所学所闻。</a:t>
            </a:r>
            <a:endParaRPr lang="zh-CN" altLang="en-US" sz="2800"/>
          </a:p>
        </p:txBody>
      </p:sp>
      <p:sp>
        <p:nvSpPr>
          <p:cNvPr id="13341" name="文本框 1"/>
          <p:cNvSpPr txBox="1"/>
          <p:nvPr userDrawn="1"/>
        </p:nvSpPr>
        <p:spPr>
          <a:xfrm>
            <a:off x="10408285" y="97155"/>
            <a:ext cx="1363980" cy="6705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eaLnBrk="1" hangingPunct="1"/>
            <a:r>
              <a:rPr lang="zh-CN" altLang="en-US" sz="2000" dirty="0">
                <a:solidFill>
                  <a:srgbClr val="3483FF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蜜</a:t>
            </a:r>
            <a:r>
              <a:rPr lang="zh-CN" altLang="en-US" sz="2000" dirty="0">
                <a:solidFill>
                  <a:srgbClr val="FF3525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蜂</a:t>
            </a:r>
            <a:r>
              <a:rPr lang="zh-CN" altLang="en-US" sz="2000" dirty="0">
                <a:solidFill>
                  <a:srgbClr val="FFBB02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学</a:t>
            </a:r>
            <a:r>
              <a:rPr lang="zh-CN" altLang="en-US" dirty="0">
                <a:solidFill>
                  <a:srgbClr val="26B04D"/>
                </a:solidFill>
                <a:latin typeface="Xingkai SC Light"/>
                <a:ea typeface="宋体" panose="02010600030101010101" pitchFamily="2" charset="-122"/>
                <a:sym typeface="Xingkai SC Light"/>
              </a:rPr>
              <a:t>堂</a:t>
            </a:r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  <a:p>
            <a:pPr lvl="0" eaLnBrk="1" hangingPunct="1"/>
            <a:endParaRPr lang="zh-CN" altLang="en-US" dirty="0">
              <a:solidFill>
                <a:srgbClr val="26B04D"/>
              </a:solidFill>
              <a:latin typeface="Xingkai SC Light"/>
              <a:ea typeface="宋体" panose="02010600030101010101" pitchFamily="2" charset="-122"/>
              <a:sym typeface="Xingkai SC Light"/>
            </a:endParaRP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V="1">
            <a:off x="4179325" y="-3740"/>
            <a:ext cx="1133456" cy="1085302"/>
          </a:xfrm>
          <a:prstGeom prst="triangle">
            <a:avLst/>
          </a:prstGeom>
          <a:solidFill>
            <a:srgbClr val="48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-1" y="0"/>
            <a:ext cx="7130006" cy="6858000"/>
          </a:xfrm>
          <a:custGeom>
            <a:avLst/>
            <a:gdLst>
              <a:gd name="connsiteX0" fmla="*/ 0 w 7130006"/>
              <a:gd name="connsiteY0" fmla="*/ 0 h 6858000"/>
              <a:gd name="connsiteX1" fmla="*/ 3715473 w 7130006"/>
              <a:gd name="connsiteY1" fmla="*/ 0 h 6858000"/>
              <a:gd name="connsiteX2" fmla="*/ 7130006 w 7130006"/>
              <a:gd name="connsiteY2" fmla="*/ 6858000 h 6858000"/>
              <a:gd name="connsiteX3" fmla="*/ 3715473 w 7130006"/>
              <a:gd name="connsiteY3" fmla="*/ 6858000 h 6858000"/>
              <a:gd name="connsiteX4" fmla="*/ 0 w 713000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0006" h="6858000">
                <a:moveTo>
                  <a:pt x="0" y="0"/>
                </a:moveTo>
                <a:lnTo>
                  <a:pt x="3715473" y="0"/>
                </a:lnTo>
                <a:lnTo>
                  <a:pt x="7130006" y="6858000"/>
                </a:lnTo>
                <a:lnTo>
                  <a:pt x="3715473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0">
            <a:blip r:embed="rId1"/>
            <a:srcRect/>
            <a:stretch>
              <a:fillRect l="-50000" r="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3787165" y="3800474"/>
            <a:ext cx="3193184" cy="3057525"/>
          </a:xfrm>
          <a:prstGeom prst="triangle">
            <a:avLst/>
          </a:prstGeom>
          <a:solidFill>
            <a:srgbClr val="027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702691" y="0"/>
            <a:ext cx="2599033" cy="4708648"/>
          </a:xfrm>
          <a:custGeom>
            <a:avLst/>
            <a:gdLst>
              <a:gd name="connsiteX0" fmla="*/ 0 w 2207786"/>
              <a:gd name="connsiteY0" fmla="*/ 0 h 3999829"/>
              <a:gd name="connsiteX1" fmla="*/ 435408 w 2207786"/>
              <a:gd name="connsiteY1" fmla="*/ 0 h 3999829"/>
              <a:gd name="connsiteX2" fmla="*/ 2207786 w 2207786"/>
              <a:gd name="connsiteY2" fmla="*/ 3430030 h 3999829"/>
              <a:gd name="connsiteX3" fmla="*/ 2066807 w 2207786"/>
              <a:gd name="connsiteY3" fmla="*/ 3999829 h 3999829"/>
              <a:gd name="connsiteX4" fmla="*/ 0 w 2207786"/>
              <a:gd name="connsiteY4" fmla="*/ 0 h 399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786" h="3999829">
                <a:moveTo>
                  <a:pt x="0" y="0"/>
                </a:moveTo>
                <a:lnTo>
                  <a:pt x="435408" y="0"/>
                </a:lnTo>
                <a:lnTo>
                  <a:pt x="2207786" y="3430030"/>
                </a:lnTo>
                <a:lnTo>
                  <a:pt x="2066807" y="3999829"/>
                </a:lnTo>
                <a:lnTo>
                  <a:pt x="0" y="0"/>
                </a:lnTo>
                <a:close/>
              </a:path>
            </a:pathLst>
          </a:custGeom>
          <a:solidFill>
            <a:srgbClr val="027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413104" y="0"/>
            <a:ext cx="3983514" cy="6861740"/>
          </a:xfrm>
          <a:custGeom>
            <a:avLst/>
            <a:gdLst>
              <a:gd name="connsiteX0" fmla="*/ 0 w 3983514"/>
              <a:gd name="connsiteY0" fmla="*/ 0 h 6861740"/>
              <a:gd name="connsiteX1" fmla="*/ 435408 w 3983514"/>
              <a:gd name="connsiteY1" fmla="*/ 0 h 6861740"/>
              <a:gd name="connsiteX2" fmla="*/ 2503893 w 3983514"/>
              <a:gd name="connsiteY2" fmla="*/ 4003080 h 6861740"/>
              <a:gd name="connsiteX3" fmla="*/ 2504698 w 3983514"/>
              <a:gd name="connsiteY3" fmla="*/ 3999829 h 6861740"/>
              <a:gd name="connsiteX4" fmla="*/ 3983514 w 3983514"/>
              <a:gd name="connsiteY4" fmla="*/ 6861740 h 6861740"/>
              <a:gd name="connsiteX5" fmla="*/ 3545623 w 3983514"/>
              <a:gd name="connsiteY5" fmla="*/ 6861740 h 6861740"/>
              <a:gd name="connsiteX6" fmla="*/ 0 w 3983514"/>
              <a:gd name="connsiteY6" fmla="*/ 0 h 686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3514" h="6861740">
                <a:moveTo>
                  <a:pt x="0" y="0"/>
                </a:moveTo>
                <a:lnTo>
                  <a:pt x="435408" y="0"/>
                </a:lnTo>
                <a:lnTo>
                  <a:pt x="2503893" y="4003080"/>
                </a:lnTo>
                <a:lnTo>
                  <a:pt x="2504698" y="3999829"/>
                </a:lnTo>
                <a:lnTo>
                  <a:pt x="3983514" y="6861740"/>
                </a:lnTo>
                <a:lnTo>
                  <a:pt x="3545623" y="6861740"/>
                </a:lnTo>
                <a:lnTo>
                  <a:pt x="0" y="0"/>
                </a:lnTo>
                <a:close/>
              </a:path>
            </a:pathLst>
          </a:custGeom>
          <a:solidFill>
            <a:srgbClr val="039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6980629" y="2037876"/>
            <a:ext cx="387798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rgbClr val="0274A8"/>
                </a:solidFill>
                <a:latin typeface="微软雅黑" panose="020B0503020204020204" charset="-122"/>
                <a:ea typeface="微软雅黑" panose="020B0503020204020204" charset="-122"/>
              </a:rPr>
              <a:t>END</a:t>
            </a:r>
            <a:endParaRPr lang="en-US" altLang="zh-CN" sz="11500" dirty="0" smtClean="0">
              <a:solidFill>
                <a:srgbClr val="0274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vertOverflow="overflow" horzOverflow="overflow" vert="horz" wrap="non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lang="zh-CN" altLang="en-US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sym typeface="+mn-ea"/>
          </a:defRPr>
        </a:def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8193</Words>
  <Application>WPS 演示</Application>
  <PresentationFormat/>
  <Paragraphs>830</Paragraphs>
  <Slides>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8" baseType="lpstr">
      <vt:lpstr>Arial</vt:lpstr>
      <vt:lpstr>宋体</vt:lpstr>
      <vt:lpstr>Wingdings</vt:lpstr>
      <vt:lpstr>Calibri</vt:lpstr>
      <vt:lpstr>微软雅黑</vt:lpstr>
      <vt:lpstr>Xingkai SC Light</vt:lpstr>
      <vt:lpstr>Calibri Light</vt:lpstr>
      <vt:lpstr>Arial</vt:lpstr>
      <vt:lpstr>Segoe Print</vt:lpstr>
      <vt:lpstr>Calibri</vt:lpstr>
      <vt:lpstr>Helvetica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15</cp:revision>
  <dcterms:created xsi:type="dcterms:W3CDTF">2017-04-22T19:39:00Z</dcterms:created>
  <dcterms:modified xsi:type="dcterms:W3CDTF">2017-05-28T03:51:03Z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